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73" r:id="rId7"/>
    <p:sldId id="274" r:id="rId8"/>
    <p:sldId id="261" r:id="rId9"/>
    <p:sldId id="262" r:id="rId10"/>
    <p:sldId id="263" r:id="rId11"/>
    <p:sldId id="275" r:id="rId12"/>
    <p:sldId id="265" r:id="rId13"/>
    <p:sldId id="264" r:id="rId14"/>
    <p:sldId id="266" r:id="rId15"/>
    <p:sldId id="267" r:id="rId16"/>
    <p:sldId id="268" r:id="rId17"/>
    <p:sldId id="270" r:id="rId18"/>
    <p:sldId id="271" r:id="rId19"/>
    <p:sldId id="269" r:id="rId20"/>
    <p:sldId id="272" r:id="rId2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92" d="100"/>
          <a:sy n="92" d="100"/>
        </p:scale>
        <p:origin x="3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smtClean="0"/>
              <a:t>Asıl başlık stili için tıklatın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241552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424573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smtClean="0"/>
              <a:t>Asıl başlık stili için tıklatın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düzenlemek için tıklatın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BBDF309-DAD4-4500-A6DE-F0F135DA8DD6}" type="slidenum">
              <a:rPr lang="tr-TR" smtClean="0"/>
              <a:t>‹#›</a:t>
            </a:fld>
            <a:endParaRPr lang="tr-T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8165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smtClean="0"/>
              <a:t>Asıl metin stillerini düzenlemek için tıklatın</a:t>
            </a:r>
          </a:p>
        </p:txBody>
      </p:sp>
      <p:sp>
        <p:nvSpPr>
          <p:cNvPr id="5" name="Date Placeholder 4"/>
          <p:cNvSpPr>
            <a:spLocks noGrp="1"/>
          </p:cNvSpPr>
          <p:nvPr>
            <p:ph type="dt" sz="half" idx="10"/>
          </p:nvPr>
        </p:nvSpPr>
        <p:spPr/>
        <p:txBody>
          <a:bodyPr/>
          <a:lstStyle/>
          <a:p>
            <a:fld id="{C9D8E0DA-CB75-4889-BA03-BE978AF69633}" type="datetimeFigureOut">
              <a:rPr lang="tr-TR" smtClean="0"/>
              <a:t>13.12.2017</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180810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smtClean="0"/>
              <a:t>Asıl başlık stili için tıklatın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düzenlemek için tıklatın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smtClean="0"/>
              <a:t>Asıl metin stillerini düzenlemek için tıklatın</a:t>
            </a:r>
          </a:p>
        </p:txBody>
      </p:sp>
      <p:sp>
        <p:nvSpPr>
          <p:cNvPr id="5" name="Date Placeholder 4"/>
          <p:cNvSpPr>
            <a:spLocks noGrp="1"/>
          </p:cNvSpPr>
          <p:nvPr>
            <p:ph type="dt" sz="half" idx="10"/>
          </p:nvPr>
        </p:nvSpPr>
        <p:spPr/>
        <p:txBody>
          <a:bodyPr/>
          <a:lstStyle/>
          <a:p>
            <a:fld id="{C9D8E0DA-CB75-4889-BA03-BE978AF69633}" type="datetimeFigureOut">
              <a:rPr lang="tr-TR" smtClean="0"/>
              <a:t>13.12.2017</a:t>
            </a:fld>
            <a:endParaRPr lang="tr-TR"/>
          </a:p>
        </p:txBody>
      </p:sp>
      <p:sp>
        <p:nvSpPr>
          <p:cNvPr id="6" name="Footer Placeholder 5"/>
          <p:cNvSpPr>
            <a:spLocks noGrp="1"/>
          </p:cNvSpPr>
          <p:nvPr>
            <p:ph type="ftr" sz="quarter" idx="11"/>
          </p:nvPr>
        </p:nvSpPr>
        <p:spPr/>
        <p:txBody>
          <a:bodyPr/>
          <a:lstStyle/>
          <a:p>
            <a:endParaRPr lang="tr-T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BDF309-DAD4-4500-A6DE-F0F135DA8DD6}" type="slidenum">
              <a:rPr lang="tr-TR" smtClean="0"/>
              <a:t>‹#›</a:t>
            </a:fld>
            <a:endParaRPr lang="tr-T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98212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smtClean="0"/>
              <a:t>Asıl başlık stili için tıklatın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düzenlemek için tıklatın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smtClean="0"/>
              <a:t>Asıl metin stillerini düzenlemek için tıklatın</a:t>
            </a:r>
          </a:p>
        </p:txBody>
      </p:sp>
      <p:sp>
        <p:nvSpPr>
          <p:cNvPr id="5" name="Date Placeholder 4"/>
          <p:cNvSpPr>
            <a:spLocks noGrp="1"/>
          </p:cNvSpPr>
          <p:nvPr>
            <p:ph type="dt" sz="half" idx="10"/>
          </p:nvPr>
        </p:nvSpPr>
        <p:spPr/>
        <p:txBody>
          <a:bodyPr/>
          <a:lstStyle/>
          <a:p>
            <a:fld id="{C9D8E0DA-CB75-4889-BA03-BE978AF69633}" type="datetimeFigureOut">
              <a:rPr lang="tr-TR" smtClean="0"/>
              <a:t>13.12.2017</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2302490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982099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353096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smtClean="0"/>
              <a:t>Asıl başlık stili için tıklatın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305688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C9D8E0DA-CB75-4889-BA03-BE978AF69633}" type="datetimeFigureOut">
              <a:rPr lang="tr-TR" smtClean="0"/>
              <a:t>13.12.2017</a:t>
            </a:fld>
            <a:endParaRPr lang="tr-TR"/>
          </a:p>
        </p:txBody>
      </p:sp>
      <p:sp>
        <p:nvSpPr>
          <p:cNvPr id="5" name="Footer Placeholder 4"/>
          <p:cNvSpPr>
            <a:spLocks noGrp="1"/>
          </p:cNvSpPr>
          <p:nvPr>
            <p:ph type="ftr" sz="quarter" idx="11"/>
          </p:nvPr>
        </p:nvSpPr>
        <p:spPr/>
        <p:txBody>
          <a:bodyPr/>
          <a:lstStyle/>
          <a:p>
            <a:endParaRPr lang="tr-T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57935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C9D8E0DA-CB75-4889-BA03-BE978AF69633}" type="datetimeFigureOut">
              <a:rPr lang="tr-TR" smtClean="0"/>
              <a:t>13.12.2017</a:t>
            </a:fld>
            <a:endParaRPr lang="tr-TR"/>
          </a:p>
        </p:txBody>
      </p:sp>
      <p:sp>
        <p:nvSpPr>
          <p:cNvPr id="6" name="Footer Placeholder 5"/>
          <p:cNvSpPr>
            <a:spLocks noGrp="1"/>
          </p:cNvSpPr>
          <p:nvPr>
            <p:ph type="ftr" sz="quarter" idx="11"/>
          </p:nvPr>
        </p:nvSpPr>
        <p:spPr/>
        <p:txBody>
          <a:bodyPr/>
          <a:lstStyle/>
          <a:p>
            <a:endParaRPr lang="tr-T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2297637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9D8E0DA-CB75-4889-BA03-BE978AF69633}" type="datetimeFigureOut">
              <a:rPr lang="tr-TR" smtClean="0"/>
              <a:t>13.12.2017</a:t>
            </a:fld>
            <a:endParaRPr lang="tr-TR"/>
          </a:p>
        </p:txBody>
      </p:sp>
      <p:sp>
        <p:nvSpPr>
          <p:cNvPr id="8" name="Footer Placeholder 7"/>
          <p:cNvSpPr>
            <a:spLocks noGrp="1"/>
          </p:cNvSpPr>
          <p:nvPr>
            <p:ph type="ftr" sz="quarter" idx="11"/>
          </p:nvPr>
        </p:nvSpPr>
        <p:spPr/>
        <p:txBody>
          <a:bodyPr/>
          <a:lstStyle/>
          <a:p>
            <a:endParaRPr lang="tr-T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213601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9D8E0DA-CB75-4889-BA03-BE978AF69633}" type="datetimeFigureOut">
              <a:rPr lang="tr-TR" smtClean="0"/>
              <a:t>13.12.2017</a:t>
            </a:fld>
            <a:endParaRPr lang="tr-TR"/>
          </a:p>
        </p:txBody>
      </p:sp>
      <p:sp>
        <p:nvSpPr>
          <p:cNvPr id="4" name="Footer Placeholder 3"/>
          <p:cNvSpPr>
            <a:spLocks noGrp="1"/>
          </p:cNvSpPr>
          <p:nvPr>
            <p:ph type="ftr" sz="quarter" idx="11"/>
          </p:nvPr>
        </p:nvSpPr>
        <p:spPr/>
        <p:txBody>
          <a:bodyPr/>
          <a:lstStyle/>
          <a:p>
            <a:endParaRPr lang="tr-T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1782760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8E0DA-CB75-4889-BA03-BE978AF69633}" type="datetimeFigureOut">
              <a:rPr lang="tr-TR" smtClean="0"/>
              <a:t>13.12.2017</a:t>
            </a:fld>
            <a:endParaRPr lang="tr-TR"/>
          </a:p>
        </p:txBody>
      </p:sp>
      <p:sp>
        <p:nvSpPr>
          <p:cNvPr id="3" name="Footer Placeholder 2"/>
          <p:cNvSpPr>
            <a:spLocks noGrp="1"/>
          </p:cNvSpPr>
          <p:nvPr>
            <p:ph type="ftr" sz="quarter" idx="11"/>
          </p:nvPr>
        </p:nvSpPr>
        <p:spPr/>
        <p:txBody>
          <a:bodyPr/>
          <a:lstStyle/>
          <a:p>
            <a:endParaRPr lang="tr-T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1237892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smtClean="0"/>
              <a:t>Asıl başlık stili için tıklatın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C9D8E0DA-CB75-4889-BA03-BE978AF69633}" type="datetimeFigureOut">
              <a:rPr lang="tr-TR" smtClean="0"/>
              <a:t>13.12.2017</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3292429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C9D8E0DA-CB75-4889-BA03-BE978AF69633}" type="datetimeFigureOut">
              <a:rPr lang="tr-TR" smtClean="0"/>
              <a:t>13.12.2017</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BDF309-DAD4-4500-A6DE-F0F135DA8DD6}" type="slidenum">
              <a:rPr lang="tr-TR" smtClean="0"/>
              <a:t>‹#›</a:t>
            </a:fld>
            <a:endParaRPr lang="tr-TR"/>
          </a:p>
        </p:txBody>
      </p:sp>
    </p:spTree>
    <p:extLst>
      <p:ext uri="{BB962C8B-B14F-4D97-AF65-F5344CB8AC3E}">
        <p14:creationId xmlns:p14="http://schemas.microsoft.com/office/powerpoint/2010/main" val="374144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9D8E0DA-CB75-4889-BA03-BE978AF69633}" type="datetimeFigureOut">
              <a:rPr lang="tr-TR" smtClean="0"/>
              <a:t>13.12.2017</a:t>
            </a:fld>
            <a:endParaRPr lang="tr-T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BBDF309-DAD4-4500-A6DE-F0F135DA8DD6}" type="slidenum">
              <a:rPr lang="tr-TR" smtClean="0"/>
              <a:t>‹#›</a:t>
            </a:fld>
            <a:endParaRPr lang="tr-TR"/>
          </a:p>
        </p:txBody>
      </p:sp>
    </p:spTree>
    <p:extLst>
      <p:ext uri="{BB962C8B-B14F-4D97-AF65-F5344CB8AC3E}">
        <p14:creationId xmlns:p14="http://schemas.microsoft.com/office/powerpoint/2010/main" val="171301307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74271" y="1666250"/>
            <a:ext cx="9229005" cy="2245666"/>
          </a:xfrm>
        </p:spPr>
        <p:txBody>
          <a:bodyPr>
            <a:normAutofit fontScale="90000"/>
          </a:bodyPr>
          <a:lstStyle/>
          <a:p>
            <a:r>
              <a:rPr lang="tr-TR" sz="4800" dirty="0" smtClean="0"/>
              <a:t>FIRAT ÜNİVERSİTESİ BİLGİSAYAR MÜHENDİSLİĞİ MESLEKİ UYGULAMA-1 SUNUM</a:t>
            </a:r>
            <a:endParaRPr lang="tr-TR" sz="4800" dirty="0"/>
          </a:p>
        </p:txBody>
      </p:sp>
      <p:sp>
        <p:nvSpPr>
          <p:cNvPr id="3" name="Alt Başlık 2"/>
          <p:cNvSpPr>
            <a:spLocks noGrp="1"/>
          </p:cNvSpPr>
          <p:nvPr>
            <p:ph type="subTitle" idx="1"/>
          </p:nvPr>
        </p:nvSpPr>
        <p:spPr>
          <a:xfrm>
            <a:off x="2140527" y="4195488"/>
            <a:ext cx="9062749" cy="1270130"/>
          </a:xfrm>
        </p:spPr>
        <p:txBody>
          <a:bodyPr>
            <a:noAutofit/>
          </a:bodyPr>
          <a:lstStyle/>
          <a:p>
            <a:r>
              <a:rPr lang="tr-TR" sz="3600" dirty="0" smtClean="0">
                <a:solidFill>
                  <a:schemeClr val="accent1">
                    <a:lumMod val="75000"/>
                  </a:schemeClr>
                </a:solidFill>
              </a:rPr>
              <a:t>YAKUP BAYCUMAN</a:t>
            </a:r>
          </a:p>
          <a:p>
            <a:r>
              <a:rPr lang="tr-TR" sz="3600" dirty="0" smtClean="0">
                <a:solidFill>
                  <a:schemeClr val="accent1">
                    <a:lumMod val="75000"/>
                  </a:schemeClr>
                </a:solidFill>
              </a:rPr>
              <a:t>14260528</a:t>
            </a:r>
            <a:endParaRPr lang="tr-TR" sz="3600" dirty="0">
              <a:solidFill>
                <a:schemeClr val="accent1">
                  <a:lumMod val="75000"/>
                </a:schemeClr>
              </a:solidFill>
            </a:endParaRPr>
          </a:p>
        </p:txBody>
      </p:sp>
      <p:pic>
        <p:nvPicPr>
          <p:cNvPr id="4" name="Resim 3"/>
          <p:cNvPicPr>
            <a:picLocks noChangeAspect="1"/>
          </p:cNvPicPr>
          <p:nvPr/>
        </p:nvPicPr>
        <p:blipFill>
          <a:blip r:embed="rId2"/>
          <a:stretch>
            <a:fillRect/>
          </a:stretch>
        </p:blipFill>
        <p:spPr>
          <a:xfrm>
            <a:off x="5152064" y="255400"/>
            <a:ext cx="1519837" cy="1269064"/>
          </a:xfrm>
          <a:prstGeom prst="rect">
            <a:avLst/>
          </a:prstGeom>
        </p:spPr>
      </p:pic>
    </p:spTree>
    <p:extLst>
      <p:ext uri="{BB962C8B-B14F-4D97-AF65-F5344CB8AC3E}">
        <p14:creationId xmlns:p14="http://schemas.microsoft.com/office/powerpoint/2010/main" val="82538499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808018" y="489028"/>
            <a:ext cx="9696594" cy="1111172"/>
          </a:xfrm>
        </p:spPr>
        <p:txBody>
          <a:bodyPr>
            <a:normAutofit/>
          </a:bodyPr>
          <a:lstStyle/>
          <a:p>
            <a:r>
              <a:rPr lang="tr-TR" sz="2800" b="1" dirty="0" smtClean="0">
                <a:solidFill>
                  <a:schemeClr val="accent2"/>
                </a:solidFill>
              </a:rPr>
              <a:t>İstenilen sayıda ve aralıkta </a:t>
            </a:r>
            <a:r>
              <a:rPr lang="tr-TR" sz="2800" b="1" dirty="0" err="1" smtClean="0">
                <a:solidFill>
                  <a:schemeClr val="accent2"/>
                </a:solidFill>
              </a:rPr>
              <a:t>led</a:t>
            </a:r>
            <a:r>
              <a:rPr lang="tr-TR" sz="2800" b="1" dirty="0" smtClean="0">
                <a:solidFill>
                  <a:schemeClr val="accent2"/>
                </a:solidFill>
              </a:rPr>
              <a:t> yakma uygulaması(kodlar)</a:t>
            </a:r>
            <a:endParaRPr lang="tr-TR" sz="2800" b="1" dirty="0">
              <a:solidFill>
                <a:schemeClr val="accent2"/>
              </a:solidFill>
            </a:endParaRPr>
          </a:p>
        </p:txBody>
      </p:sp>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8018" y="1600200"/>
            <a:ext cx="5839691" cy="5174888"/>
          </a:xfrm>
        </p:spPr>
      </p:pic>
    </p:spTree>
    <p:extLst>
      <p:ext uri="{BB962C8B-B14F-4D97-AF65-F5344CB8AC3E}">
        <p14:creationId xmlns:p14="http://schemas.microsoft.com/office/powerpoint/2010/main" val="202951264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7627" y="48430"/>
            <a:ext cx="10227178" cy="6809569"/>
          </a:xfrm>
        </p:spPr>
      </p:pic>
    </p:spTree>
    <p:extLst>
      <p:ext uri="{BB962C8B-B14F-4D97-AF65-F5344CB8AC3E}">
        <p14:creationId xmlns:p14="http://schemas.microsoft.com/office/powerpoint/2010/main" val="369658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79419" y="364338"/>
            <a:ext cx="8530936" cy="976089"/>
          </a:xfrm>
        </p:spPr>
        <p:txBody>
          <a:bodyPr>
            <a:normAutofit/>
          </a:bodyPr>
          <a:lstStyle/>
          <a:p>
            <a:r>
              <a:rPr lang="tr-TR" sz="2800" b="1" dirty="0" err="1">
                <a:solidFill>
                  <a:schemeClr val="accent2"/>
                </a:solidFill>
              </a:rPr>
              <a:t>Ultrasonik</a:t>
            </a:r>
            <a:r>
              <a:rPr lang="tr-TR" sz="2800" b="1" dirty="0">
                <a:solidFill>
                  <a:schemeClr val="accent2"/>
                </a:solidFill>
              </a:rPr>
              <a:t> </a:t>
            </a:r>
            <a:r>
              <a:rPr lang="tr-TR" sz="2800" b="1" dirty="0" err="1">
                <a:solidFill>
                  <a:schemeClr val="accent2"/>
                </a:solidFill>
              </a:rPr>
              <a:t>sensör</a:t>
            </a:r>
            <a:r>
              <a:rPr lang="tr-TR" sz="2800" b="1" dirty="0">
                <a:solidFill>
                  <a:schemeClr val="accent2"/>
                </a:solidFill>
              </a:rPr>
              <a:t> ile görüş alanındaki cisme olan uzaklık bulma uygulaması</a:t>
            </a:r>
            <a:endParaRPr lang="tr-TR" sz="2800"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419" y="1340427"/>
            <a:ext cx="8998526" cy="5293883"/>
          </a:xfrm>
        </p:spPr>
      </p:pic>
    </p:spTree>
    <p:extLst>
      <p:ext uri="{BB962C8B-B14F-4D97-AF65-F5344CB8AC3E}">
        <p14:creationId xmlns:p14="http://schemas.microsoft.com/office/powerpoint/2010/main" val="2667364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73699" y="489028"/>
            <a:ext cx="8911687" cy="1028045"/>
          </a:xfrm>
        </p:spPr>
        <p:txBody>
          <a:bodyPr>
            <a:normAutofit/>
          </a:bodyPr>
          <a:lstStyle/>
          <a:p>
            <a:r>
              <a:rPr lang="tr-TR" sz="2800" b="1" dirty="0" err="1" smtClean="0">
                <a:solidFill>
                  <a:schemeClr val="accent2"/>
                </a:solidFill>
              </a:rPr>
              <a:t>Ultrasonik</a:t>
            </a:r>
            <a:r>
              <a:rPr lang="tr-TR" sz="2800" b="1" dirty="0" smtClean="0">
                <a:solidFill>
                  <a:schemeClr val="accent2"/>
                </a:solidFill>
              </a:rPr>
              <a:t> </a:t>
            </a:r>
            <a:r>
              <a:rPr lang="tr-TR" sz="2800" b="1" dirty="0" err="1" smtClean="0">
                <a:solidFill>
                  <a:schemeClr val="accent2"/>
                </a:solidFill>
              </a:rPr>
              <a:t>sensör</a:t>
            </a:r>
            <a:r>
              <a:rPr lang="tr-TR" sz="2800" b="1" dirty="0" smtClean="0">
                <a:solidFill>
                  <a:schemeClr val="accent2"/>
                </a:solidFill>
              </a:rPr>
              <a:t> ile görüş alanındaki cisme olan uzaklık bulma uygulaması(kodlar)</a:t>
            </a:r>
            <a:endParaRPr lang="tr-TR" sz="2800" b="1" dirty="0">
              <a:solidFill>
                <a:schemeClr val="accent2"/>
              </a:solidFill>
            </a:endParaRP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3699" y="1517073"/>
            <a:ext cx="10544035" cy="5226627"/>
          </a:xfr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945" y="2734215"/>
            <a:ext cx="3633969" cy="1681921"/>
          </a:xfrm>
          <a:prstGeom prst="rect">
            <a:avLst/>
          </a:prstGeom>
        </p:spPr>
      </p:pic>
    </p:spTree>
    <p:extLst>
      <p:ext uri="{BB962C8B-B14F-4D97-AF65-F5344CB8AC3E}">
        <p14:creationId xmlns:p14="http://schemas.microsoft.com/office/powerpoint/2010/main" val="213997035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99308" y="187693"/>
            <a:ext cx="7964238" cy="591626"/>
          </a:xfrm>
        </p:spPr>
        <p:txBody>
          <a:bodyPr>
            <a:normAutofit/>
          </a:bodyPr>
          <a:lstStyle/>
          <a:p>
            <a:r>
              <a:rPr lang="tr-TR" sz="2800" b="1" dirty="0" smtClean="0">
                <a:solidFill>
                  <a:schemeClr val="accent2"/>
                </a:solidFill>
              </a:rPr>
              <a:t>Basit bir motor çalıştırma programı(DC Motor)</a:t>
            </a:r>
            <a:endParaRPr lang="tr-TR" sz="2800" b="1" dirty="0">
              <a:solidFill>
                <a:schemeClr val="accent2"/>
              </a:solidFill>
            </a:endParaRP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4617" y="866231"/>
            <a:ext cx="4483283" cy="5991769"/>
          </a:xfrm>
        </p:spPr>
      </p:pic>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054" y="866231"/>
            <a:ext cx="2483427" cy="2483427"/>
          </a:xfrm>
          <a:prstGeom prst="rect">
            <a:avLst/>
          </a:prstGeom>
        </p:spPr>
      </p:pic>
      <p:sp>
        <p:nvSpPr>
          <p:cNvPr id="3" name="Dikdörtgen 2"/>
          <p:cNvSpPr/>
          <p:nvPr/>
        </p:nvSpPr>
        <p:spPr>
          <a:xfrm>
            <a:off x="6182591" y="3564791"/>
            <a:ext cx="2954481" cy="3293209"/>
          </a:xfrm>
          <a:prstGeom prst="rect">
            <a:avLst/>
          </a:prstGeom>
        </p:spPr>
        <p:txBody>
          <a:bodyPr wrap="square">
            <a:spAutoFit/>
          </a:bodyPr>
          <a:lstStyle/>
          <a:p>
            <a:pPr fontAlgn="base"/>
            <a:r>
              <a:rPr lang="tr-TR" sz="1600" b="1" dirty="0">
                <a:solidFill>
                  <a:srgbClr val="000000"/>
                </a:solidFill>
                <a:latin typeface="Open Sans"/>
              </a:rPr>
              <a:t>24V'a kadar olan motorları sürmek için hazırlanmış olan bu motor sürücü kartı, iki kanallı olup, kanal başına 2A akım vermektedir. Kart üzerinde L298N motor sürücü entegresi kullanılmıştır. Sumo, mini sumo, çizgi izleyen robotlarda ve çok çeşitli motor kontrol uygulamalarında kullanılabilir.</a:t>
            </a:r>
            <a:endParaRPr lang="tr-TR" sz="1600" b="1" dirty="0">
              <a:solidFill>
                <a:srgbClr val="000000"/>
              </a:solidFill>
              <a:latin typeface="Open Sans"/>
            </a:endParaRPr>
          </a:p>
        </p:txBody>
      </p:sp>
      <p:sp>
        <p:nvSpPr>
          <p:cNvPr id="7" name="Dikdörtgen 6"/>
          <p:cNvSpPr/>
          <p:nvPr/>
        </p:nvSpPr>
        <p:spPr>
          <a:xfrm>
            <a:off x="9050481" y="779319"/>
            <a:ext cx="3054928" cy="5016758"/>
          </a:xfrm>
          <a:prstGeom prst="rect">
            <a:avLst/>
          </a:prstGeom>
        </p:spPr>
        <p:txBody>
          <a:bodyPr wrap="square">
            <a:spAutoFit/>
          </a:bodyPr>
          <a:lstStyle/>
          <a:p>
            <a:pPr fontAlgn="base"/>
            <a:r>
              <a:rPr lang="tr-TR" sz="1600" b="1" dirty="0">
                <a:solidFill>
                  <a:srgbClr val="000000"/>
                </a:solidFill>
                <a:latin typeface="Open Sans"/>
              </a:rPr>
              <a:t>Özellikleri :</a:t>
            </a:r>
          </a:p>
          <a:p>
            <a:pPr fontAlgn="base">
              <a:buFont typeface="Arial" panose="020B0604020202020204" pitchFamily="34" charset="0"/>
              <a:buChar char="•"/>
            </a:pPr>
            <a:r>
              <a:rPr lang="tr-TR" sz="1600" b="1" dirty="0">
                <a:solidFill>
                  <a:srgbClr val="000000"/>
                </a:solidFill>
                <a:latin typeface="Open Sans"/>
              </a:rPr>
              <a:t>Birbirinden bağımsız olarak iki ayrı motoru kontrol edebilir.</a:t>
            </a:r>
          </a:p>
          <a:p>
            <a:pPr fontAlgn="base">
              <a:buFont typeface="Arial" panose="020B0604020202020204" pitchFamily="34" charset="0"/>
              <a:buChar char="•"/>
            </a:pPr>
            <a:r>
              <a:rPr lang="tr-TR" sz="1600" b="1" dirty="0">
                <a:solidFill>
                  <a:srgbClr val="000000"/>
                </a:solidFill>
                <a:latin typeface="Open Sans"/>
              </a:rPr>
              <a:t>Kanal başına 2A akım verebilmektedir.</a:t>
            </a:r>
          </a:p>
          <a:p>
            <a:pPr fontAlgn="base">
              <a:buFont typeface="Arial" panose="020B0604020202020204" pitchFamily="34" charset="0"/>
              <a:buChar char="•"/>
            </a:pPr>
            <a:r>
              <a:rPr lang="tr-TR" sz="1600" b="1" dirty="0">
                <a:solidFill>
                  <a:srgbClr val="000000"/>
                </a:solidFill>
                <a:latin typeface="Open Sans"/>
              </a:rPr>
              <a:t>Üzerinde dahili regülatörü vardır.</a:t>
            </a:r>
          </a:p>
          <a:p>
            <a:pPr fontAlgn="base">
              <a:buFont typeface="Arial" panose="020B0604020202020204" pitchFamily="34" charset="0"/>
              <a:buChar char="•"/>
            </a:pPr>
            <a:r>
              <a:rPr lang="tr-TR" sz="1600" b="1" dirty="0">
                <a:solidFill>
                  <a:srgbClr val="000000"/>
                </a:solidFill>
                <a:latin typeface="Open Sans"/>
              </a:rPr>
              <a:t>Yüksek sıcaklık ve kısa devre koruması vardır.</a:t>
            </a:r>
          </a:p>
          <a:p>
            <a:pPr fontAlgn="base">
              <a:buFont typeface="Arial" panose="020B0604020202020204" pitchFamily="34" charset="0"/>
              <a:buChar char="•"/>
            </a:pPr>
            <a:r>
              <a:rPr lang="tr-TR" sz="1600" b="1" dirty="0">
                <a:solidFill>
                  <a:srgbClr val="000000"/>
                </a:solidFill>
                <a:latin typeface="Open Sans"/>
              </a:rPr>
              <a:t>Motor dönüş yönüne göre yanan </a:t>
            </a:r>
            <a:r>
              <a:rPr lang="tr-TR" sz="1600" b="1" dirty="0" err="1">
                <a:solidFill>
                  <a:srgbClr val="000000"/>
                </a:solidFill>
                <a:latin typeface="Open Sans"/>
              </a:rPr>
              <a:t>ledler</a:t>
            </a:r>
            <a:r>
              <a:rPr lang="tr-TR" sz="1600" b="1" dirty="0">
                <a:solidFill>
                  <a:srgbClr val="000000"/>
                </a:solidFill>
                <a:latin typeface="Open Sans"/>
              </a:rPr>
              <a:t> vardır.</a:t>
            </a:r>
          </a:p>
          <a:p>
            <a:pPr fontAlgn="base">
              <a:buFont typeface="Arial" panose="020B0604020202020204" pitchFamily="34" charset="0"/>
              <a:buChar char="•"/>
            </a:pPr>
            <a:r>
              <a:rPr lang="tr-TR" sz="1600" b="1" dirty="0">
                <a:solidFill>
                  <a:srgbClr val="000000"/>
                </a:solidFill>
                <a:latin typeface="Open Sans"/>
              </a:rPr>
              <a:t>Kart üzerinde dahili soğutucu vardır.</a:t>
            </a:r>
          </a:p>
          <a:p>
            <a:pPr fontAlgn="base">
              <a:buFont typeface="Arial" panose="020B0604020202020204" pitchFamily="34" charset="0"/>
              <a:buChar char="•"/>
            </a:pPr>
            <a:r>
              <a:rPr lang="tr-TR" sz="1600" b="1" dirty="0">
                <a:solidFill>
                  <a:srgbClr val="000000"/>
                </a:solidFill>
                <a:latin typeface="Open Sans"/>
              </a:rPr>
              <a:t>Akım okuma (</a:t>
            </a:r>
            <a:r>
              <a:rPr lang="tr-TR" sz="1600" b="1" dirty="0" err="1">
                <a:solidFill>
                  <a:srgbClr val="000000"/>
                </a:solidFill>
                <a:latin typeface="Open Sans"/>
              </a:rPr>
              <a:t>current</a:t>
            </a:r>
            <a:r>
              <a:rPr lang="tr-TR" sz="1600" b="1" dirty="0">
                <a:solidFill>
                  <a:srgbClr val="000000"/>
                </a:solidFill>
                <a:latin typeface="Open Sans"/>
              </a:rPr>
              <a:t> sense) </a:t>
            </a:r>
            <a:r>
              <a:rPr lang="tr-TR" sz="1600" b="1" dirty="0" err="1">
                <a:solidFill>
                  <a:srgbClr val="000000"/>
                </a:solidFill>
                <a:latin typeface="Open Sans"/>
              </a:rPr>
              <a:t>pinleri</a:t>
            </a:r>
            <a:r>
              <a:rPr lang="tr-TR" sz="1600" b="1" dirty="0">
                <a:solidFill>
                  <a:srgbClr val="000000"/>
                </a:solidFill>
                <a:latin typeface="Open Sans"/>
              </a:rPr>
              <a:t> dışa verilmiş haldedir.</a:t>
            </a:r>
          </a:p>
          <a:p>
            <a:pPr fontAlgn="base">
              <a:buFont typeface="Arial" panose="020B0604020202020204" pitchFamily="34" charset="0"/>
              <a:buChar char="•"/>
            </a:pPr>
            <a:r>
              <a:rPr lang="tr-TR" sz="1600" b="1" dirty="0">
                <a:solidFill>
                  <a:srgbClr val="000000"/>
                </a:solidFill>
                <a:latin typeface="Open Sans"/>
              </a:rPr>
              <a:t>Kartın 4 yanında istenilen yüzeye sabitleyebileceğiniz 4 adet vida deliği bulunmaktadır.</a:t>
            </a:r>
            <a:endParaRPr lang="tr-TR" sz="1600" b="1" dirty="0">
              <a:solidFill>
                <a:srgbClr val="000000"/>
              </a:solidFill>
              <a:latin typeface="Open Sans"/>
            </a:endParaRPr>
          </a:p>
        </p:txBody>
      </p:sp>
      <p:pic>
        <p:nvPicPr>
          <p:cNvPr id="8" name="İçerik Yer Tutucusu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4617" y="828131"/>
            <a:ext cx="4483283" cy="5991769"/>
          </a:xfrm>
          <a:prstGeom prst="rect">
            <a:avLst/>
          </a:prstGeom>
        </p:spPr>
      </p:pic>
    </p:spTree>
    <p:extLst>
      <p:ext uri="{BB962C8B-B14F-4D97-AF65-F5344CB8AC3E}">
        <p14:creationId xmlns:p14="http://schemas.microsoft.com/office/powerpoint/2010/main" val="89973014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720089" y="509810"/>
            <a:ext cx="7860330" cy="996872"/>
          </a:xfrm>
        </p:spPr>
        <p:txBody>
          <a:bodyPr>
            <a:normAutofit/>
          </a:bodyPr>
          <a:lstStyle/>
          <a:p>
            <a:r>
              <a:rPr lang="tr-TR" sz="2800" b="1" dirty="0">
                <a:solidFill>
                  <a:schemeClr val="accent2"/>
                </a:solidFill>
              </a:rPr>
              <a:t>Basit bir motor çalıştırma programı(DC Motor</a:t>
            </a:r>
            <a:r>
              <a:rPr lang="tr-TR" sz="2800" b="1" dirty="0" smtClean="0">
                <a:solidFill>
                  <a:schemeClr val="accent2"/>
                </a:solidFill>
              </a:rPr>
              <a:t>) (kodlar)</a:t>
            </a:r>
            <a:endParaRPr lang="tr-TR" sz="2800"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088" y="1506682"/>
            <a:ext cx="8262107" cy="5205845"/>
          </a:xfrm>
        </p:spPr>
      </p:pic>
    </p:spTree>
    <p:extLst>
      <p:ext uri="{BB962C8B-B14F-4D97-AF65-F5344CB8AC3E}">
        <p14:creationId xmlns:p14="http://schemas.microsoft.com/office/powerpoint/2010/main" val="269914822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99307" y="135736"/>
            <a:ext cx="7558993" cy="581236"/>
          </a:xfrm>
        </p:spPr>
        <p:txBody>
          <a:bodyPr>
            <a:normAutofit/>
          </a:bodyPr>
          <a:lstStyle/>
          <a:p>
            <a:r>
              <a:rPr lang="tr-TR" sz="2800" b="1" dirty="0" smtClean="0">
                <a:solidFill>
                  <a:schemeClr val="accent2"/>
                </a:solidFill>
              </a:rPr>
              <a:t>Önündeki </a:t>
            </a:r>
            <a:r>
              <a:rPr lang="tr-TR" sz="2800" b="1" dirty="0" err="1" smtClean="0">
                <a:solidFill>
                  <a:schemeClr val="accent2"/>
                </a:solidFill>
              </a:rPr>
              <a:t>sensöre</a:t>
            </a:r>
            <a:r>
              <a:rPr lang="tr-TR" sz="2800" b="1" dirty="0" smtClean="0">
                <a:solidFill>
                  <a:schemeClr val="accent2"/>
                </a:solidFill>
              </a:rPr>
              <a:t> göre hareket eden araç</a:t>
            </a:r>
            <a:endParaRPr lang="tr-TR" sz="2800" b="1" dirty="0">
              <a:solidFill>
                <a:schemeClr val="accent2"/>
              </a:solidFill>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07" y="654627"/>
            <a:ext cx="4265076" cy="5912428"/>
          </a:xfrm>
          <a:prstGeom prst="rect">
            <a:avLst/>
          </a:prstGeom>
        </p:spPr>
      </p:pic>
    </p:spTree>
    <p:extLst>
      <p:ext uri="{BB962C8B-B14F-4D97-AF65-F5344CB8AC3E}">
        <p14:creationId xmlns:p14="http://schemas.microsoft.com/office/powerpoint/2010/main" val="46484771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41766" y="270819"/>
            <a:ext cx="8364680" cy="456545"/>
          </a:xfrm>
        </p:spPr>
        <p:txBody>
          <a:bodyPr>
            <a:normAutofit fontScale="90000"/>
          </a:bodyPr>
          <a:lstStyle/>
          <a:p>
            <a:r>
              <a:rPr lang="tr-TR" sz="2800" b="1" dirty="0">
                <a:solidFill>
                  <a:schemeClr val="accent2"/>
                </a:solidFill>
              </a:rPr>
              <a:t>Önündeki </a:t>
            </a:r>
            <a:r>
              <a:rPr lang="tr-TR" sz="2800" b="1" dirty="0" err="1">
                <a:solidFill>
                  <a:schemeClr val="accent2"/>
                </a:solidFill>
              </a:rPr>
              <a:t>sensöre</a:t>
            </a:r>
            <a:r>
              <a:rPr lang="tr-TR" sz="2800" b="1" dirty="0">
                <a:solidFill>
                  <a:schemeClr val="accent2"/>
                </a:solidFill>
              </a:rPr>
              <a:t> göre hareket eden </a:t>
            </a:r>
            <a:r>
              <a:rPr lang="tr-TR" sz="2800" b="1" dirty="0" smtClean="0">
                <a:solidFill>
                  <a:schemeClr val="accent2"/>
                </a:solidFill>
              </a:rPr>
              <a:t>araç(kodlar)</a:t>
            </a:r>
            <a:endParaRPr lang="tr-TR" sz="2800" dirty="0"/>
          </a:p>
        </p:txBody>
      </p:sp>
      <p:pic>
        <p:nvPicPr>
          <p:cNvPr id="6" name="İçerik Yer Tutucusu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41765" y="852054"/>
            <a:ext cx="7252854" cy="5929901"/>
          </a:xfrm>
        </p:spPr>
      </p:pic>
    </p:spTree>
    <p:extLst>
      <p:ext uri="{BB962C8B-B14F-4D97-AF65-F5344CB8AC3E}">
        <p14:creationId xmlns:p14="http://schemas.microsoft.com/office/powerpoint/2010/main" val="89748327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16180" y="530592"/>
            <a:ext cx="7818765" cy="414981"/>
          </a:xfrm>
        </p:spPr>
        <p:txBody>
          <a:bodyPr>
            <a:normAutofit fontScale="90000"/>
          </a:bodyPr>
          <a:lstStyle/>
          <a:p>
            <a:r>
              <a:rPr lang="tr-TR" sz="2400" b="1" dirty="0">
                <a:solidFill>
                  <a:schemeClr val="accent2"/>
                </a:solidFill>
              </a:rPr>
              <a:t>Önündeki </a:t>
            </a:r>
            <a:r>
              <a:rPr lang="tr-TR" sz="2400" b="1" dirty="0" err="1">
                <a:solidFill>
                  <a:schemeClr val="accent2"/>
                </a:solidFill>
              </a:rPr>
              <a:t>sensöre</a:t>
            </a:r>
            <a:r>
              <a:rPr lang="tr-TR" sz="2400" b="1" dirty="0">
                <a:solidFill>
                  <a:schemeClr val="accent2"/>
                </a:solidFill>
              </a:rPr>
              <a:t> göre hareket eden araç(kodlar)</a:t>
            </a:r>
            <a:endParaRPr lang="tr-TR" sz="2400"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6180" y="1059872"/>
            <a:ext cx="7538211" cy="5720145"/>
          </a:xfrm>
        </p:spPr>
      </p:pic>
    </p:spTree>
    <p:extLst>
      <p:ext uri="{BB962C8B-B14F-4D97-AF65-F5344CB8AC3E}">
        <p14:creationId xmlns:p14="http://schemas.microsoft.com/office/powerpoint/2010/main" val="264715915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17-09-27 at 01.47.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8800" y="145473"/>
            <a:ext cx="4572000" cy="6382538"/>
          </a:xfrm>
        </p:spPr>
      </p:pic>
      <p:sp>
        <p:nvSpPr>
          <p:cNvPr id="5" name="Dikdörtgen 4"/>
          <p:cNvSpPr/>
          <p:nvPr/>
        </p:nvSpPr>
        <p:spPr>
          <a:xfrm>
            <a:off x="6622173" y="324488"/>
            <a:ext cx="5379327" cy="830997"/>
          </a:xfrm>
          <a:prstGeom prst="rect">
            <a:avLst/>
          </a:prstGeom>
        </p:spPr>
        <p:txBody>
          <a:bodyPr wrap="square">
            <a:spAutoFit/>
          </a:bodyPr>
          <a:lstStyle/>
          <a:p>
            <a:r>
              <a:rPr lang="tr-TR" sz="2400" b="1" dirty="0">
                <a:solidFill>
                  <a:schemeClr val="accent2"/>
                </a:solidFill>
              </a:rPr>
              <a:t>Önündeki </a:t>
            </a:r>
            <a:r>
              <a:rPr lang="tr-TR" sz="2400" b="1" dirty="0" err="1">
                <a:solidFill>
                  <a:schemeClr val="accent2"/>
                </a:solidFill>
              </a:rPr>
              <a:t>sensöre</a:t>
            </a:r>
            <a:r>
              <a:rPr lang="tr-TR" sz="2400" b="1" dirty="0">
                <a:solidFill>
                  <a:schemeClr val="accent2"/>
                </a:solidFill>
              </a:rPr>
              <a:t> göre </a:t>
            </a:r>
            <a:r>
              <a:rPr lang="tr-TR" sz="2400" b="1" dirty="0" smtClean="0">
                <a:solidFill>
                  <a:schemeClr val="accent2"/>
                </a:solidFill>
              </a:rPr>
              <a:t>hareket</a:t>
            </a:r>
          </a:p>
          <a:p>
            <a:r>
              <a:rPr lang="tr-TR" sz="2400" b="1" dirty="0" smtClean="0">
                <a:solidFill>
                  <a:schemeClr val="accent2"/>
                </a:solidFill>
              </a:rPr>
              <a:t> </a:t>
            </a:r>
            <a:r>
              <a:rPr lang="tr-TR" sz="2400" b="1" dirty="0">
                <a:solidFill>
                  <a:schemeClr val="accent2"/>
                </a:solidFill>
              </a:rPr>
              <a:t>eden </a:t>
            </a:r>
            <a:r>
              <a:rPr lang="tr-TR" sz="2400" b="1" dirty="0" smtClean="0">
                <a:solidFill>
                  <a:schemeClr val="accent2"/>
                </a:solidFill>
              </a:rPr>
              <a:t>araç(video)</a:t>
            </a:r>
            <a:endParaRPr lang="tr-TR" sz="2400" dirty="0"/>
          </a:p>
        </p:txBody>
      </p:sp>
    </p:spTree>
    <p:extLst>
      <p:ext uri="{BB962C8B-B14F-4D97-AF65-F5344CB8AC3E}">
        <p14:creationId xmlns:p14="http://schemas.microsoft.com/office/powerpoint/2010/main" val="2195291017"/>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a:xfrm>
            <a:off x="967080" y="1600740"/>
            <a:ext cx="10068066" cy="3777622"/>
          </a:xfrm>
        </p:spPr>
        <p:txBody>
          <a:bodyPr/>
          <a:lstStyle/>
          <a:p>
            <a:pPr lvl="0"/>
            <a:r>
              <a:rPr lang="tr-TR" altLang="tr-TR" sz="2000" b="1" dirty="0" smtClean="0">
                <a:solidFill>
                  <a:schemeClr val="accent2"/>
                </a:solidFill>
              </a:rPr>
              <a:t>HAKKIMIZDA</a:t>
            </a:r>
          </a:p>
          <a:p>
            <a:pPr lvl="0"/>
            <a:r>
              <a:rPr lang="tr-TR" altLang="tr-TR" dirty="0" smtClean="0">
                <a:solidFill>
                  <a:schemeClr val="tx1"/>
                </a:solidFill>
              </a:rPr>
              <a:t>EST, son 20 yıldır Akıllı Üretim Çözümleri yardımıyla endüstriyel tesisler için üretim verimliliği , hat otomasyonu ve bilgi sistemi projeleri üzerinde çalışmaktadır. Şirketimiz, proje yönetimi, disiplin ve müşteri mutluluk kurallarında şeffaflığı dikkatle uygularken, müşterilere hızlı, ekonomik ve sürdürülebilir çözümler sunmak için en son teknolojiyi kullanmaktadır. Bu nedenle müşteriler ve çözüm ortaklarıyla uzun vadeli ve kalıcı işbirlikleri kurulmuştur. </a:t>
            </a:r>
          </a:p>
          <a:p>
            <a:pPr lvl="0"/>
            <a:r>
              <a:rPr lang="tr-TR" altLang="tr-TR" b="1" dirty="0" smtClean="0">
                <a:solidFill>
                  <a:schemeClr val="accent2"/>
                </a:solidFill>
              </a:rPr>
              <a:t>VİZYONUMUZ</a:t>
            </a:r>
          </a:p>
          <a:p>
            <a:pPr lvl="0"/>
            <a:r>
              <a:rPr lang="tr-TR" dirty="0" smtClean="0">
                <a:solidFill>
                  <a:schemeClr val="tx1"/>
                </a:solidFill>
              </a:rPr>
              <a:t>Üretim </a:t>
            </a:r>
            <a:r>
              <a:rPr lang="tr-TR" dirty="0">
                <a:solidFill>
                  <a:schemeClr val="tx1"/>
                </a:solidFill>
              </a:rPr>
              <a:t>sektörünün verimlilik, kalite ve otomasyon problemlerine çözüm üretmek suretiyle sürdürülebilir üretim için yeni çözümler üretmek. Nihai hedefimiz, üretimin işçiler için uygun olmadığı fabrikalarda insan hassasiyetini en aza </a:t>
            </a:r>
            <a:r>
              <a:rPr lang="tr-TR" dirty="0" smtClean="0">
                <a:solidFill>
                  <a:schemeClr val="tx1"/>
                </a:solidFill>
              </a:rPr>
              <a:t>indirgemektir.</a:t>
            </a:r>
            <a:endParaRPr lang="tr-TR" altLang="tr-TR" dirty="0" smtClean="0">
              <a:solidFill>
                <a:schemeClr val="tx1"/>
              </a:solidFill>
            </a:endParaRPr>
          </a:p>
          <a:p>
            <a:pPr lvl="0"/>
            <a:endParaRPr lang="tr-TR" altLang="tr-TR"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493" y="541551"/>
            <a:ext cx="3319949" cy="825397"/>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75" y="5378362"/>
            <a:ext cx="2273009" cy="1386269"/>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279" y="5378362"/>
            <a:ext cx="2095832" cy="1386269"/>
          </a:xfrm>
          <a:prstGeom prst="rect">
            <a:avLst/>
          </a:prstGeom>
        </p:spPr>
      </p:pic>
      <p:pic>
        <p:nvPicPr>
          <p:cNvPr id="6" name="Resi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2134" y="5374711"/>
            <a:ext cx="2229658" cy="1483289"/>
          </a:xfrm>
          <a:prstGeom prst="rect">
            <a:avLst/>
          </a:prstGeom>
        </p:spPr>
      </p:pic>
      <p:pic>
        <p:nvPicPr>
          <p:cNvPr id="7" name="Resim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706" y="5378362"/>
            <a:ext cx="2169969" cy="1479638"/>
          </a:xfrm>
          <a:prstGeom prst="rect">
            <a:avLst/>
          </a:prstGeom>
        </p:spPr>
      </p:pic>
    </p:spTree>
    <p:extLst>
      <p:ext uri="{BB962C8B-B14F-4D97-AF65-F5344CB8AC3E}">
        <p14:creationId xmlns:p14="http://schemas.microsoft.com/office/powerpoint/2010/main" val="153091322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443739" y="2140526"/>
            <a:ext cx="8092643" cy="1901537"/>
          </a:xfrm>
        </p:spPr>
        <p:txBody>
          <a:bodyPr>
            <a:noAutofit/>
          </a:bodyPr>
          <a:lstStyle/>
          <a:p>
            <a:pPr marL="0" indent="0">
              <a:buNone/>
            </a:pPr>
            <a:r>
              <a:rPr lang="tr-TR" sz="5400" b="1" dirty="0" smtClean="0">
                <a:solidFill>
                  <a:schemeClr val="accent2"/>
                </a:solidFill>
              </a:rPr>
              <a:t>BENİ DİNLEDİĞİNİZ İÇİN TEŞEKKÜR EDERİM.</a:t>
            </a:r>
          </a:p>
        </p:txBody>
      </p:sp>
    </p:spTree>
    <p:extLst>
      <p:ext uri="{BB962C8B-B14F-4D97-AF65-F5344CB8AC3E}">
        <p14:creationId xmlns:p14="http://schemas.microsoft.com/office/powerpoint/2010/main" val="81506257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 name="Unvan 5"/>
          <p:cNvSpPr>
            <a:spLocks noGrp="1"/>
          </p:cNvSpPr>
          <p:nvPr>
            <p:ph type="title"/>
          </p:nvPr>
        </p:nvSpPr>
        <p:spPr>
          <a:xfrm>
            <a:off x="1751262" y="665673"/>
            <a:ext cx="8911687" cy="685145"/>
          </a:xfrm>
        </p:spPr>
        <p:txBody>
          <a:bodyPr>
            <a:normAutofit/>
          </a:bodyPr>
          <a:lstStyle/>
          <a:p>
            <a:r>
              <a:rPr lang="tr-TR" sz="3200" b="1" dirty="0" smtClean="0">
                <a:solidFill>
                  <a:schemeClr val="accent2"/>
                </a:solidFill>
              </a:rPr>
              <a:t>RASPBERRY Pİ NEDİR?</a:t>
            </a:r>
            <a:endParaRPr lang="tr-TR" sz="3200" b="1" dirty="0">
              <a:solidFill>
                <a:schemeClr val="accent2"/>
              </a:solidFill>
            </a:endParaRPr>
          </a:p>
        </p:txBody>
      </p:sp>
      <p:sp>
        <p:nvSpPr>
          <p:cNvPr id="27" name="Dikdörtgen 26"/>
          <p:cNvSpPr/>
          <p:nvPr/>
        </p:nvSpPr>
        <p:spPr>
          <a:xfrm>
            <a:off x="6037117" y="1755129"/>
            <a:ext cx="6064827" cy="400110"/>
          </a:xfrm>
          <a:prstGeom prst="rect">
            <a:avLst/>
          </a:prstGeom>
        </p:spPr>
        <p:txBody>
          <a:bodyPr wrap="square">
            <a:spAutoFit/>
          </a:bodyPr>
          <a:lstStyle/>
          <a:p>
            <a:endParaRPr lang="tr-TR" sz="2000" dirty="0"/>
          </a:p>
        </p:txBody>
      </p:sp>
      <p:sp>
        <p:nvSpPr>
          <p:cNvPr id="32" name="İçerik Yer Tutucusu 31"/>
          <p:cNvSpPr>
            <a:spLocks noGrp="1"/>
          </p:cNvSpPr>
          <p:nvPr>
            <p:ph idx="1"/>
          </p:nvPr>
        </p:nvSpPr>
        <p:spPr>
          <a:xfrm>
            <a:off x="874713" y="1562099"/>
            <a:ext cx="6222279" cy="4828310"/>
          </a:xfrm>
        </p:spPr>
        <p:txBody>
          <a:bodyPr>
            <a:normAutofit lnSpcReduction="10000"/>
          </a:bodyPr>
          <a:lstStyle/>
          <a:p>
            <a:r>
              <a:rPr lang="tr-TR" dirty="0" err="1">
                <a:solidFill>
                  <a:schemeClr val="tx1"/>
                </a:solidFill>
              </a:rPr>
              <a:t>Raspberry</a:t>
            </a:r>
            <a:r>
              <a:rPr lang="tr-TR" dirty="0">
                <a:solidFill>
                  <a:schemeClr val="tx1"/>
                </a:solidFill>
              </a:rPr>
              <a:t> Pi kredi kartı boyutunda bir bilgisayardır. Televizyonunuza bağlayıp görüntü alabilir, bir klavye </a:t>
            </a:r>
            <a:r>
              <a:rPr lang="tr-TR" dirty="0" smtClean="0">
                <a:solidFill>
                  <a:schemeClr val="tx1"/>
                </a:solidFill>
              </a:rPr>
              <a:t>bağlayabilirsiniz.</a:t>
            </a:r>
          </a:p>
          <a:p>
            <a:r>
              <a:rPr lang="tr-TR" dirty="0" smtClean="0">
                <a:solidFill>
                  <a:schemeClr val="tx1"/>
                </a:solidFill>
              </a:rPr>
              <a:t>Yetenekli </a:t>
            </a:r>
            <a:r>
              <a:rPr lang="tr-TR" dirty="0">
                <a:solidFill>
                  <a:schemeClr val="tx1"/>
                </a:solidFill>
              </a:rPr>
              <a:t>küçük bir bilgisayar diye adlandırdığımız </a:t>
            </a:r>
            <a:r>
              <a:rPr lang="tr-TR" dirty="0" err="1">
                <a:solidFill>
                  <a:schemeClr val="tx1"/>
                </a:solidFill>
              </a:rPr>
              <a:t>Raspberry</a:t>
            </a:r>
            <a:r>
              <a:rPr lang="tr-TR" dirty="0">
                <a:solidFill>
                  <a:schemeClr val="tx1"/>
                </a:solidFill>
              </a:rPr>
              <a:t> Pi ile normal masaüstü bilgisayarlarda yaptığınız işleri örneğin, sözcük işlemciler ve hesap programları (Word, Excel) ile çalışabilir çeşitli oyunlar </a:t>
            </a:r>
            <a:r>
              <a:rPr lang="tr-TR" dirty="0" smtClean="0">
                <a:solidFill>
                  <a:schemeClr val="tx1"/>
                </a:solidFill>
              </a:rPr>
              <a:t>oynayabilirsiniz.</a:t>
            </a:r>
          </a:p>
          <a:p>
            <a:r>
              <a:rPr lang="tr-TR" dirty="0" smtClean="0">
                <a:solidFill>
                  <a:schemeClr val="tx1"/>
                </a:solidFill>
              </a:rPr>
              <a:t>Ayrıca </a:t>
            </a:r>
            <a:r>
              <a:rPr lang="tr-TR" dirty="0">
                <a:solidFill>
                  <a:schemeClr val="tx1"/>
                </a:solidFill>
              </a:rPr>
              <a:t>yüksek çözünürlüklü HD videolar oynatabilirsiniz. </a:t>
            </a:r>
            <a:endParaRPr lang="tr-TR" dirty="0" smtClean="0">
              <a:solidFill>
                <a:schemeClr val="tx1"/>
              </a:solidFill>
            </a:endParaRPr>
          </a:p>
          <a:p>
            <a:r>
              <a:rPr lang="tr-TR" sz="2000" b="1" dirty="0" smtClean="0">
                <a:solidFill>
                  <a:schemeClr val="accent2"/>
                </a:solidFill>
              </a:rPr>
              <a:t>RASPBERRY Pİ NE İŞE YARAR?</a:t>
            </a:r>
          </a:p>
          <a:p>
            <a:r>
              <a:rPr lang="tr-TR" dirty="0" err="1" smtClean="0">
                <a:solidFill>
                  <a:schemeClr val="tx1"/>
                </a:solidFill>
              </a:rPr>
              <a:t>Raspberry</a:t>
            </a:r>
            <a:r>
              <a:rPr lang="tr-TR" dirty="0" smtClean="0">
                <a:solidFill>
                  <a:schemeClr val="tx1"/>
                </a:solidFill>
              </a:rPr>
              <a:t> pi elektronik ve </a:t>
            </a:r>
            <a:r>
              <a:rPr lang="tr-TR" dirty="0" err="1" smtClean="0">
                <a:solidFill>
                  <a:schemeClr val="tx1"/>
                </a:solidFill>
              </a:rPr>
              <a:t>yazılımsal</a:t>
            </a:r>
            <a:r>
              <a:rPr lang="tr-TR" dirty="0" smtClean="0">
                <a:solidFill>
                  <a:schemeClr val="tx1"/>
                </a:solidFill>
              </a:rPr>
              <a:t> projelerde kullanılabilir.</a:t>
            </a:r>
          </a:p>
          <a:p>
            <a:r>
              <a:rPr lang="tr-TR" dirty="0" smtClean="0">
                <a:solidFill>
                  <a:schemeClr val="tx1"/>
                </a:solidFill>
              </a:rPr>
              <a:t>Örneğin </a:t>
            </a:r>
            <a:r>
              <a:rPr lang="tr-TR" dirty="0" err="1" smtClean="0">
                <a:solidFill>
                  <a:schemeClr val="tx1"/>
                </a:solidFill>
              </a:rPr>
              <a:t>android</a:t>
            </a:r>
            <a:r>
              <a:rPr lang="tr-TR" dirty="0" smtClean="0">
                <a:solidFill>
                  <a:schemeClr val="tx1"/>
                </a:solidFill>
              </a:rPr>
              <a:t> telefon yapımında , robot yapımında , yüz tanıma sistemi ile kapı kilidi açma gibi  birçok projede kullanılabilir.</a:t>
            </a:r>
            <a:endParaRPr lang="tr-TR" dirty="0">
              <a:solidFill>
                <a:schemeClr val="tx1"/>
              </a:solidFill>
            </a:endParaRPr>
          </a:p>
        </p:txBody>
      </p:sp>
      <p:pic>
        <p:nvPicPr>
          <p:cNvPr id="34" name="Resim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3082" y="1562099"/>
            <a:ext cx="5081155" cy="3241964"/>
          </a:xfrm>
          <a:prstGeom prst="rect">
            <a:avLst/>
          </a:prstGeom>
        </p:spPr>
      </p:pic>
    </p:spTree>
    <p:extLst>
      <p:ext uri="{BB962C8B-B14F-4D97-AF65-F5344CB8AC3E}">
        <p14:creationId xmlns:p14="http://schemas.microsoft.com/office/powerpoint/2010/main" val="178477550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704108" y="644891"/>
            <a:ext cx="3262747" cy="705927"/>
          </a:xfrm>
        </p:spPr>
        <p:txBody>
          <a:bodyPr>
            <a:normAutofit/>
          </a:bodyPr>
          <a:lstStyle/>
          <a:p>
            <a:r>
              <a:rPr lang="tr-TR" sz="3200" b="1" dirty="0" smtClean="0">
                <a:solidFill>
                  <a:schemeClr val="accent2"/>
                </a:solidFill>
              </a:rPr>
              <a:t>RASPBERRY Pİ 2</a:t>
            </a:r>
            <a:endParaRPr lang="tr-TR" sz="3200" b="1" dirty="0">
              <a:solidFill>
                <a:schemeClr val="accent2"/>
              </a:solidFill>
            </a:endParaRPr>
          </a:p>
        </p:txBody>
      </p:sp>
      <p:sp>
        <p:nvSpPr>
          <p:cNvPr id="3" name="İçerik Yer Tutucusu 2"/>
          <p:cNvSpPr>
            <a:spLocks noGrp="1"/>
          </p:cNvSpPr>
          <p:nvPr>
            <p:ph idx="1"/>
          </p:nvPr>
        </p:nvSpPr>
        <p:spPr>
          <a:xfrm>
            <a:off x="1207222" y="1478973"/>
            <a:ext cx="4840288" cy="4984172"/>
          </a:xfrm>
        </p:spPr>
        <p:txBody>
          <a:bodyPr>
            <a:normAutofit fontScale="25000" lnSpcReduction="20000"/>
          </a:bodyPr>
          <a:lstStyle/>
          <a:p>
            <a:r>
              <a:rPr lang="tr-TR" sz="8000" b="1" dirty="0" smtClean="0">
                <a:solidFill>
                  <a:schemeClr val="accent2"/>
                </a:solidFill>
              </a:rPr>
              <a:t>RASPBERRY Pİ 2 TEKNİK ÖZELLİKLER</a:t>
            </a:r>
          </a:p>
          <a:p>
            <a:pPr fontAlgn="base"/>
            <a:r>
              <a:rPr lang="tr-TR" sz="7200" dirty="0">
                <a:solidFill>
                  <a:schemeClr val="tx1"/>
                </a:solidFill>
              </a:rPr>
              <a:t>4 çekirdek ARMV7 </a:t>
            </a:r>
            <a:r>
              <a:rPr lang="tr-TR" sz="7200" dirty="0" err="1">
                <a:solidFill>
                  <a:schemeClr val="tx1"/>
                </a:solidFill>
              </a:rPr>
              <a:t>Cortex</a:t>
            </a:r>
            <a:r>
              <a:rPr lang="tr-TR" sz="7200" dirty="0">
                <a:solidFill>
                  <a:schemeClr val="tx1"/>
                </a:solidFill>
              </a:rPr>
              <a:t> 900 MHZ </a:t>
            </a:r>
            <a:r>
              <a:rPr lang="tr-TR" sz="7200" dirty="0" smtClean="0">
                <a:solidFill>
                  <a:schemeClr val="tx1"/>
                </a:solidFill>
              </a:rPr>
              <a:t>işlemci</a:t>
            </a:r>
            <a:endParaRPr lang="tr-TR" sz="7200" dirty="0">
              <a:solidFill>
                <a:schemeClr val="tx1"/>
              </a:solidFill>
            </a:endParaRPr>
          </a:p>
          <a:p>
            <a:pPr fontAlgn="base"/>
            <a:r>
              <a:rPr lang="tr-TR" sz="7200" dirty="0">
                <a:solidFill>
                  <a:schemeClr val="tx1"/>
                </a:solidFill>
              </a:rPr>
              <a:t>1 GB LPDDR2 SDRAM</a:t>
            </a:r>
          </a:p>
          <a:p>
            <a:pPr fontAlgn="base"/>
            <a:r>
              <a:rPr lang="tr-TR" sz="7200" dirty="0">
                <a:solidFill>
                  <a:schemeClr val="tx1"/>
                </a:solidFill>
              </a:rPr>
              <a:t>10/100 Ethernet RJ45 </a:t>
            </a:r>
            <a:r>
              <a:rPr lang="tr-TR" sz="7200" dirty="0" err="1">
                <a:solidFill>
                  <a:schemeClr val="tx1"/>
                </a:solidFill>
              </a:rPr>
              <a:t>jack</a:t>
            </a:r>
            <a:endParaRPr lang="tr-TR" sz="7200" dirty="0">
              <a:solidFill>
                <a:schemeClr val="tx1"/>
              </a:solidFill>
            </a:endParaRPr>
          </a:p>
          <a:p>
            <a:pPr fontAlgn="base"/>
            <a:r>
              <a:rPr lang="tr-TR" sz="7200" dirty="0">
                <a:solidFill>
                  <a:schemeClr val="tx1"/>
                </a:solidFill>
              </a:rPr>
              <a:t>4 x </a:t>
            </a:r>
            <a:r>
              <a:rPr lang="tr-TR" sz="7200" dirty="0" smtClean="0">
                <a:solidFill>
                  <a:schemeClr val="tx1"/>
                </a:solidFill>
              </a:rPr>
              <a:t>USB 2.0 </a:t>
            </a:r>
            <a:r>
              <a:rPr lang="tr-TR" sz="7200" dirty="0">
                <a:solidFill>
                  <a:schemeClr val="tx1"/>
                </a:solidFill>
              </a:rPr>
              <a:t>port</a:t>
            </a:r>
          </a:p>
          <a:p>
            <a:pPr fontAlgn="base"/>
            <a:r>
              <a:rPr lang="tr-TR" sz="7200" dirty="0">
                <a:solidFill>
                  <a:schemeClr val="tx1"/>
                </a:solidFill>
              </a:rPr>
              <a:t>Video/Ses Çıkışı: HDMI ve 4-kutup 3.5mm konektör</a:t>
            </a:r>
          </a:p>
          <a:p>
            <a:pPr fontAlgn="base"/>
            <a:r>
              <a:rPr lang="tr-TR" sz="7200" dirty="0" err="1">
                <a:solidFill>
                  <a:schemeClr val="tx1"/>
                </a:solidFill>
              </a:rPr>
              <a:t>microSD</a:t>
            </a:r>
            <a:r>
              <a:rPr lang="tr-TR" sz="7200" dirty="0">
                <a:solidFill>
                  <a:schemeClr val="tx1"/>
                </a:solidFill>
              </a:rPr>
              <a:t> kart yuvası</a:t>
            </a:r>
          </a:p>
          <a:p>
            <a:pPr fontAlgn="base"/>
            <a:r>
              <a:rPr lang="tr-TR" sz="7200" dirty="0">
                <a:solidFill>
                  <a:schemeClr val="tx1"/>
                </a:solidFill>
              </a:rPr>
              <a:t>40 </a:t>
            </a:r>
            <a:r>
              <a:rPr lang="tr-TR" sz="7200" dirty="0" err="1">
                <a:solidFill>
                  <a:schemeClr val="tx1"/>
                </a:solidFill>
              </a:rPr>
              <a:t>Pin</a:t>
            </a:r>
            <a:r>
              <a:rPr lang="tr-TR" sz="7200" dirty="0">
                <a:solidFill>
                  <a:schemeClr val="tx1"/>
                </a:solidFill>
              </a:rPr>
              <a:t> GPIO</a:t>
            </a:r>
          </a:p>
          <a:p>
            <a:pPr fontAlgn="base"/>
            <a:r>
              <a:rPr lang="tr-TR" sz="7200" dirty="0">
                <a:solidFill>
                  <a:schemeClr val="tx1"/>
                </a:solidFill>
              </a:rPr>
              <a:t>Güç girişi: 5V 600mA mikro-</a:t>
            </a:r>
            <a:r>
              <a:rPr lang="tr-TR" sz="7200" dirty="0" err="1">
                <a:solidFill>
                  <a:schemeClr val="tx1"/>
                </a:solidFill>
              </a:rPr>
              <a:t>usb</a:t>
            </a:r>
            <a:r>
              <a:rPr lang="tr-TR" sz="7200" dirty="0">
                <a:solidFill>
                  <a:schemeClr val="tx1"/>
                </a:solidFill>
              </a:rPr>
              <a:t> adaptör ve GPIO üzerinden</a:t>
            </a:r>
          </a:p>
          <a:p>
            <a:pPr fontAlgn="base"/>
            <a:r>
              <a:rPr lang="tr-TR" sz="7200" dirty="0">
                <a:solidFill>
                  <a:schemeClr val="tx1"/>
                </a:solidFill>
              </a:rPr>
              <a:t>Windows 10, </a:t>
            </a:r>
            <a:r>
              <a:rPr lang="tr-TR" sz="7200" dirty="0" err="1">
                <a:solidFill>
                  <a:schemeClr val="tx1"/>
                </a:solidFill>
              </a:rPr>
              <a:t>Raspian</a:t>
            </a:r>
            <a:r>
              <a:rPr lang="tr-TR" sz="7200" dirty="0">
                <a:solidFill>
                  <a:schemeClr val="tx1"/>
                </a:solidFill>
              </a:rPr>
              <a:t>, </a:t>
            </a:r>
            <a:r>
              <a:rPr lang="tr-TR" sz="7200" dirty="0" err="1">
                <a:solidFill>
                  <a:schemeClr val="tx1"/>
                </a:solidFill>
              </a:rPr>
              <a:t>Debian</a:t>
            </a:r>
            <a:r>
              <a:rPr lang="tr-TR" sz="7200" dirty="0">
                <a:solidFill>
                  <a:schemeClr val="tx1"/>
                </a:solidFill>
              </a:rPr>
              <a:t>, </a:t>
            </a:r>
            <a:r>
              <a:rPr lang="tr-TR" sz="7200" dirty="0" err="1">
                <a:solidFill>
                  <a:schemeClr val="tx1"/>
                </a:solidFill>
              </a:rPr>
              <a:t>Fedora</a:t>
            </a:r>
            <a:r>
              <a:rPr lang="tr-TR" sz="7200" dirty="0">
                <a:solidFill>
                  <a:schemeClr val="tx1"/>
                </a:solidFill>
              </a:rPr>
              <a:t>, </a:t>
            </a:r>
            <a:r>
              <a:rPr lang="tr-TR" sz="7200" dirty="0" err="1">
                <a:solidFill>
                  <a:schemeClr val="tx1"/>
                </a:solidFill>
              </a:rPr>
              <a:t>Arch</a:t>
            </a:r>
            <a:r>
              <a:rPr lang="tr-TR" sz="7200" dirty="0">
                <a:solidFill>
                  <a:schemeClr val="tx1"/>
                </a:solidFill>
              </a:rPr>
              <a:t>, RISC OS ve daha bir çok OS desteği</a:t>
            </a:r>
          </a:p>
          <a:p>
            <a:pPr fontAlgn="base"/>
            <a:r>
              <a:rPr lang="tr-TR" sz="7200" dirty="0">
                <a:solidFill>
                  <a:schemeClr val="tx1"/>
                </a:solidFill>
              </a:rPr>
              <a:t>Kart boyutları 8.6cm x 5.6cm x 2.0cm</a:t>
            </a:r>
          </a:p>
          <a:p>
            <a:pPr marL="0" indent="0">
              <a:buNone/>
            </a:pPr>
            <a:endParaRPr lang="tr-TR" sz="2000" b="1" dirty="0">
              <a:solidFill>
                <a:schemeClr val="accent2"/>
              </a:solidFill>
            </a:endParaRPr>
          </a:p>
        </p:txBody>
      </p:sp>
      <p:sp>
        <p:nvSpPr>
          <p:cNvPr id="4" name="AutoShape 2" descr="C:\Users\yakup\Desktop\raspberry_pi_circuit_note_fig2.webp"/>
          <p:cNvSpPr>
            <a:spLocks noChangeAspect="1" noChangeArrowheads="1"/>
          </p:cNvSpPr>
          <p:nvPr/>
        </p:nvSpPr>
        <p:spPr bwMode="auto">
          <a:xfrm>
            <a:off x="7605856" y="1478973"/>
            <a:ext cx="2326546" cy="23265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AutoShape 4" descr="C:\Users\yakup\Desktop\raspberry_pi_circuit_note_fig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6" name="AutoShape 6" descr="C:\Users\yakup\Desktop\raspberry_pi_circuit_note_fig2.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9" name="Resim 8"/>
          <p:cNvPicPr>
            <a:picLocks noChangeAspect="1"/>
          </p:cNvPicPr>
          <p:nvPr/>
        </p:nvPicPr>
        <p:blipFill>
          <a:blip r:embed="rId2"/>
          <a:stretch>
            <a:fillRect/>
          </a:stretch>
        </p:blipFill>
        <p:spPr>
          <a:xfrm>
            <a:off x="6328064" y="1790158"/>
            <a:ext cx="5268191" cy="3842089"/>
          </a:xfrm>
          <a:prstGeom prst="rect">
            <a:avLst/>
          </a:prstGeom>
        </p:spPr>
      </p:pic>
    </p:spTree>
    <p:extLst>
      <p:ext uri="{BB962C8B-B14F-4D97-AF65-F5344CB8AC3E}">
        <p14:creationId xmlns:p14="http://schemas.microsoft.com/office/powerpoint/2010/main" val="13931649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23221" y="176645"/>
            <a:ext cx="1854671" cy="477982"/>
          </a:xfrm>
        </p:spPr>
        <p:txBody>
          <a:bodyPr>
            <a:normAutofit/>
          </a:bodyPr>
          <a:lstStyle/>
          <a:p>
            <a:r>
              <a:rPr lang="tr-TR" sz="1800" b="1" dirty="0" smtClean="0">
                <a:solidFill>
                  <a:schemeClr val="accent2"/>
                </a:solidFill>
              </a:rPr>
              <a:t>RASPBERRY Pİ 2</a:t>
            </a:r>
            <a:endParaRPr lang="tr-TR" sz="1800" b="1" dirty="0">
              <a:solidFill>
                <a:schemeClr val="accent2"/>
              </a:solidFill>
            </a:endParaRPr>
          </a:p>
        </p:txBody>
      </p:sp>
      <p:sp>
        <p:nvSpPr>
          <p:cNvPr id="11" name="AutoShape 6" descr="C:\Users\yakup\Desktop\raspberry_pi_circuit_note_fig2.webp"/>
          <p:cNvSpPr>
            <a:spLocks noChangeAspect="1" noChangeArrowheads="1"/>
          </p:cNvSpPr>
          <p:nvPr/>
        </p:nvSpPr>
        <p:spPr bwMode="auto">
          <a:xfrm>
            <a:off x="2077892" y="2474046"/>
            <a:ext cx="2909743" cy="29097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0" name="Resim 19"/>
          <p:cNvPicPr>
            <a:picLocks noChangeAspect="1"/>
          </p:cNvPicPr>
          <p:nvPr/>
        </p:nvPicPr>
        <p:blipFill>
          <a:blip r:embed="rId2"/>
          <a:stretch>
            <a:fillRect/>
          </a:stretch>
        </p:blipFill>
        <p:spPr>
          <a:xfrm>
            <a:off x="2379517" y="0"/>
            <a:ext cx="9285549" cy="6858000"/>
          </a:xfrm>
          <a:prstGeom prst="rect">
            <a:avLst/>
          </a:prstGeom>
        </p:spPr>
      </p:pic>
    </p:spTree>
    <p:extLst>
      <p:ext uri="{BB962C8B-B14F-4D97-AF65-F5344CB8AC3E}">
        <p14:creationId xmlns:p14="http://schemas.microsoft.com/office/powerpoint/2010/main" val="239435361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00201" y="624111"/>
            <a:ext cx="8782194" cy="695535"/>
          </a:xfrm>
        </p:spPr>
        <p:txBody>
          <a:bodyPr>
            <a:noAutofit/>
          </a:bodyPr>
          <a:lstStyle/>
          <a:p>
            <a:r>
              <a:rPr lang="tr-TR" sz="2800" b="1" dirty="0" smtClean="0">
                <a:solidFill>
                  <a:schemeClr val="accent2"/>
                </a:solidFill>
              </a:rPr>
              <a:t>Kullandığım bazı </a:t>
            </a:r>
            <a:r>
              <a:rPr lang="tr-TR" sz="2800" b="1" dirty="0" err="1" smtClean="0">
                <a:solidFill>
                  <a:schemeClr val="accent2"/>
                </a:solidFill>
              </a:rPr>
              <a:t>raspberry</a:t>
            </a:r>
            <a:r>
              <a:rPr lang="tr-TR" sz="2800" b="1" dirty="0" smtClean="0">
                <a:solidFill>
                  <a:schemeClr val="accent2"/>
                </a:solidFill>
              </a:rPr>
              <a:t> pi parçaları</a:t>
            </a:r>
            <a:endParaRPr lang="tr-TR" sz="2800" b="1" dirty="0">
              <a:solidFill>
                <a:schemeClr val="accent2"/>
              </a:solidFill>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660" y="1347857"/>
            <a:ext cx="1839190" cy="1839190"/>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1" y="1449533"/>
            <a:ext cx="3418607" cy="3392632"/>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980" y="3354531"/>
            <a:ext cx="2486550" cy="3418608"/>
          </a:xfrm>
          <a:prstGeom prst="rect">
            <a:avLst/>
          </a:prstGeom>
        </p:spPr>
      </p:pic>
      <p:pic>
        <p:nvPicPr>
          <p:cNvPr id="8" name="Resi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1702" y="1319646"/>
            <a:ext cx="3002972" cy="3002972"/>
          </a:xfrm>
          <a:prstGeom prst="rect">
            <a:avLst/>
          </a:prstGeom>
        </p:spPr>
      </p:pic>
      <p:sp>
        <p:nvSpPr>
          <p:cNvPr id="12" name="Dikdörtgen 11"/>
          <p:cNvSpPr/>
          <p:nvPr/>
        </p:nvSpPr>
        <p:spPr>
          <a:xfrm>
            <a:off x="8851702" y="4529470"/>
            <a:ext cx="3181792" cy="1477328"/>
          </a:xfrm>
          <a:prstGeom prst="rect">
            <a:avLst/>
          </a:prstGeom>
        </p:spPr>
        <p:txBody>
          <a:bodyPr wrap="square">
            <a:spAutoFit/>
          </a:bodyPr>
          <a:lstStyle/>
          <a:p>
            <a:r>
              <a:rPr lang="tr-TR" b="1" dirty="0" err="1">
                <a:latin typeface="Open Sans"/>
              </a:rPr>
              <a:t>Raspberry</a:t>
            </a:r>
            <a:r>
              <a:rPr lang="tr-TR" b="1" dirty="0">
                <a:latin typeface="Open Sans"/>
              </a:rPr>
              <a:t> Pi için özel olarak hazırlanmış bu çoklu kablo, </a:t>
            </a:r>
            <a:r>
              <a:rPr lang="tr-TR" b="1" dirty="0" err="1">
                <a:latin typeface="Open Sans"/>
              </a:rPr>
              <a:t>Pi'nin</a:t>
            </a:r>
            <a:r>
              <a:rPr lang="tr-TR" b="1" dirty="0">
                <a:latin typeface="Open Sans"/>
              </a:rPr>
              <a:t> GPIO </a:t>
            </a:r>
            <a:r>
              <a:rPr lang="tr-TR" b="1" dirty="0" err="1">
                <a:latin typeface="Open Sans"/>
              </a:rPr>
              <a:t>pinleri</a:t>
            </a:r>
            <a:r>
              <a:rPr lang="tr-TR" b="1" dirty="0">
                <a:latin typeface="Open Sans"/>
              </a:rPr>
              <a:t> dışarı almak için kullanılan iki ucu da dişi kablodur.</a:t>
            </a:r>
            <a:endParaRPr lang="tr-TR" b="1" dirty="0"/>
          </a:p>
        </p:txBody>
      </p:sp>
      <p:sp>
        <p:nvSpPr>
          <p:cNvPr id="13" name="Dikdörtgen 12"/>
          <p:cNvSpPr/>
          <p:nvPr/>
        </p:nvSpPr>
        <p:spPr>
          <a:xfrm>
            <a:off x="1478973" y="4972052"/>
            <a:ext cx="3674918" cy="1569660"/>
          </a:xfrm>
          <a:prstGeom prst="rect">
            <a:avLst/>
          </a:prstGeom>
        </p:spPr>
        <p:txBody>
          <a:bodyPr wrap="square">
            <a:spAutoFit/>
          </a:bodyPr>
          <a:lstStyle/>
          <a:p>
            <a:r>
              <a:rPr lang="tr-TR" sz="1600" b="1" dirty="0" err="1">
                <a:latin typeface="Open Sans"/>
              </a:rPr>
              <a:t>Raspberry</a:t>
            </a:r>
            <a:r>
              <a:rPr lang="tr-TR" sz="1600" b="1" dirty="0">
                <a:latin typeface="Open Sans"/>
              </a:rPr>
              <a:t> Pi Model 3/2/B+/A+ kartı üzerindeki 40'lı GPIO </a:t>
            </a:r>
            <a:r>
              <a:rPr lang="tr-TR" sz="1600" b="1" dirty="0" err="1">
                <a:latin typeface="Open Sans"/>
              </a:rPr>
              <a:t>pinlerini</a:t>
            </a:r>
            <a:r>
              <a:rPr lang="tr-TR" sz="1600" b="1" dirty="0">
                <a:latin typeface="Open Sans"/>
              </a:rPr>
              <a:t> dışarı çekmek için kullanılan </a:t>
            </a:r>
            <a:r>
              <a:rPr lang="tr-TR" sz="1600" b="1" dirty="0" err="1">
                <a:latin typeface="Open Sans"/>
              </a:rPr>
              <a:t>ribbon</a:t>
            </a:r>
            <a:r>
              <a:rPr lang="tr-TR" sz="1600" b="1" dirty="0">
                <a:latin typeface="Open Sans"/>
              </a:rPr>
              <a:t> kabloların </a:t>
            </a:r>
            <a:r>
              <a:rPr lang="tr-TR" sz="1600" b="1" dirty="0" err="1">
                <a:latin typeface="Open Sans"/>
              </a:rPr>
              <a:t>breadboard</a:t>
            </a:r>
            <a:r>
              <a:rPr lang="tr-TR" sz="1600" b="1" dirty="0">
                <a:latin typeface="Open Sans"/>
              </a:rPr>
              <a:t> üzerine yerleştirilip dağıtılması için tasarlanmış </a:t>
            </a:r>
            <a:r>
              <a:rPr lang="tr-TR" sz="1600" b="1" dirty="0" smtClean="0">
                <a:latin typeface="Open Sans"/>
              </a:rPr>
              <a:t>bir karttır.</a:t>
            </a:r>
            <a:endParaRPr lang="tr-TR" sz="1600" b="1" dirty="0"/>
          </a:p>
        </p:txBody>
      </p:sp>
    </p:spTree>
    <p:extLst>
      <p:ext uri="{BB962C8B-B14F-4D97-AF65-F5344CB8AC3E}">
        <p14:creationId xmlns:p14="http://schemas.microsoft.com/office/powerpoint/2010/main" val="74285383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56" y="427759"/>
            <a:ext cx="3685650" cy="1705841"/>
          </a:xfrm>
          <a:prstGeom prst="rect">
            <a:avLst/>
          </a:prstGeom>
        </p:spPr>
      </p:pic>
      <p:sp>
        <p:nvSpPr>
          <p:cNvPr id="6" name="Unvan 1"/>
          <p:cNvSpPr>
            <a:spLocks noGrp="1"/>
          </p:cNvSpPr>
          <p:nvPr>
            <p:ph idx="1"/>
          </p:nvPr>
        </p:nvSpPr>
        <p:spPr>
          <a:xfrm>
            <a:off x="1766455" y="2473035"/>
            <a:ext cx="4197927" cy="3709556"/>
          </a:xfrm>
        </p:spPr>
        <p:txBody>
          <a:bodyPr>
            <a:noAutofit/>
          </a:bodyPr>
          <a:lstStyle/>
          <a:p>
            <a:r>
              <a:rPr lang="tr-TR" sz="1600" b="1" dirty="0">
                <a:solidFill>
                  <a:schemeClr val="tx1"/>
                </a:solidFill>
              </a:rPr>
              <a:t>Çalışma </a:t>
            </a:r>
            <a:r>
              <a:rPr lang="tr-TR" sz="1600" b="1" dirty="0" smtClean="0">
                <a:solidFill>
                  <a:schemeClr val="tx1"/>
                </a:solidFill>
              </a:rPr>
              <a:t>Voltajı----DC </a:t>
            </a:r>
            <a:r>
              <a:rPr lang="tr-TR" sz="1600" b="1" dirty="0">
                <a:solidFill>
                  <a:schemeClr val="tx1"/>
                </a:solidFill>
              </a:rPr>
              <a:t>5V</a:t>
            </a:r>
          </a:p>
          <a:p>
            <a:r>
              <a:rPr lang="tr-TR" sz="1600" b="1" dirty="0">
                <a:solidFill>
                  <a:schemeClr val="tx1"/>
                </a:solidFill>
              </a:rPr>
              <a:t> Çektiği </a:t>
            </a:r>
            <a:r>
              <a:rPr lang="tr-TR" sz="1600" b="1" dirty="0" smtClean="0">
                <a:solidFill>
                  <a:schemeClr val="tx1"/>
                </a:solidFill>
              </a:rPr>
              <a:t>Akım-----15 </a:t>
            </a:r>
            <a:r>
              <a:rPr lang="tr-TR" sz="1600" b="1" dirty="0" err="1">
                <a:solidFill>
                  <a:schemeClr val="tx1"/>
                </a:solidFill>
              </a:rPr>
              <a:t>mA</a:t>
            </a:r>
            <a:endParaRPr lang="tr-TR" sz="1600" b="1" dirty="0">
              <a:solidFill>
                <a:schemeClr val="tx1"/>
              </a:solidFill>
            </a:endParaRPr>
          </a:p>
          <a:p>
            <a:r>
              <a:rPr lang="tr-TR" sz="1600" b="1" dirty="0">
                <a:solidFill>
                  <a:schemeClr val="tx1"/>
                </a:solidFill>
              </a:rPr>
              <a:t> Çalışma </a:t>
            </a:r>
            <a:r>
              <a:rPr lang="tr-TR" sz="1600" b="1" dirty="0" smtClean="0">
                <a:solidFill>
                  <a:schemeClr val="tx1"/>
                </a:solidFill>
              </a:rPr>
              <a:t>Frekansı-----40 </a:t>
            </a:r>
            <a:r>
              <a:rPr lang="tr-TR" sz="1600" b="1" dirty="0">
                <a:solidFill>
                  <a:schemeClr val="tx1"/>
                </a:solidFill>
              </a:rPr>
              <a:t>Hz</a:t>
            </a:r>
          </a:p>
          <a:p>
            <a:r>
              <a:rPr lang="tr-TR" sz="1600" b="1" dirty="0">
                <a:solidFill>
                  <a:schemeClr val="tx1"/>
                </a:solidFill>
              </a:rPr>
              <a:t> Maksimum Görme </a:t>
            </a:r>
            <a:r>
              <a:rPr lang="tr-TR" sz="1600" b="1" dirty="0" smtClean="0">
                <a:solidFill>
                  <a:schemeClr val="tx1"/>
                </a:solidFill>
              </a:rPr>
              <a:t>Menzili----- </a:t>
            </a:r>
            <a:r>
              <a:rPr lang="tr-TR" sz="1600" b="1" dirty="0">
                <a:solidFill>
                  <a:schemeClr val="tx1"/>
                </a:solidFill>
              </a:rPr>
              <a:t>4m</a:t>
            </a:r>
          </a:p>
          <a:p>
            <a:r>
              <a:rPr lang="tr-TR" sz="1600" b="1" dirty="0">
                <a:solidFill>
                  <a:schemeClr val="tx1"/>
                </a:solidFill>
              </a:rPr>
              <a:t> Minimum Görme </a:t>
            </a:r>
            <a:r>
              <a:rPr lang="tr-TR" sz="1600" b="1" dirty="0" smtClean="0">
                <a:solidFill>
                  <a:schemeClr val="tx1"/>
                </a:solidFill>
              </a:rPr>
              <a:t>Menzili---2cm</a:t>
            </a:r>
            <a:endParaRPr lang="tr-TR" sz="1600" b="1" dirty="0">
              <a:solidFill>
                <a:schemeClr val="tx1"/>
              </a:solidFill>
            </a:endParaRPr>
          </a:p>
          <a:p>
            <a:r>
              <a:rPr lang="tr-TR" sz="1600" b="1" dirty="0">
                <a:solidFill>
                  <a:schemeClr val="tx1"/>
                </a:solidFill>
              </a:rPr>
              <a:t> Görme </a:t>
            </a:r>
            <a:r>
              <a:rPr lang="tr-TR" sz="1600" b="1" dirty="0" smtClean="0">
                <a:solidFill>
                  <a:schemeClr val="tx1"/>
                </a:solidFill>
              </a:rPr>
              <a:t>Açısı----15</a:t>
            </a:r>
            <a:r>
              <a:rPr lang="tr-TR" sz="1600" b="1" dirty="0">
                <a:solidFill>
                  <a:schemeClr val="tx1"/>
                </a:solidFill>
              </a:rPr>
              <a:t>°</a:t>
            </a:r>
          </a:p>
          <a:p>
            <a:r>
              <a:rPr lang="tr-TR" sz="1600" b="1" dirty="0" smtClean="0">
                <a:solidFill>
                  <a:schemeClr val="tx1"/>
                </a:solidFill>
              </a:rPr>
              <a:t>Boyutları</a:t>
            </a:r>
            <a:r>
              <a:rPr lang="tr-TR" sz="1600" b="1" dirty="0">
                <a:solidFill>
                  <a:schemeClr val="tx1"/>
                </a:solidFill>
              </a:rPr>
              <a:t>	 45mm x 20mm x </a:t>
            </a:r>
            <a:r>
              <a:rPr lang="tr-TR" sz="1600" b="1" dirty="0" smtClean="0">
                <a:solidFill>
                  <a:schemeClr val="tx1"/>
                </a:solidFill>
              </a:rPr>
              <a:t>15mm</a:t>
            </a:r>
          </a:p>
          <a:p>
            <a:r>
              <a:rPr lang="tr-TR" sz="1600" b="1" dirty="0">
                <a:solidFill>
                  <a:schemeClr val="tx1"/>
                </a:solidFill>
              </a:rPr>
              <a:t>2cm'den 400cm'ye kadar 3mm hassasiyetle ölçüm yapabilen bu </a:t>
            </a:r>
            <a:r>
              <a:rPr lang="tr-TR" sz="1600" b="1" dirty="0" err="1">
                <a:solidFill>
                  <a:schemeClr val="tx1"/>
                </a:solidFill>
              </a:rPr>
              <a:t>ultrasonik</a:t>
            </a:r>
            <a:r>
              <a:rPr lang="tr-TR" sz="1600" b="1" dirty="0">
                <a:solidFill>
                  <a:schemeClr val="tx1"/>
                </a:solidFill>
              </a:rPr>
              <a:t> </a:t>
            </a:r>
            <a:r>
              <a:rPr lang="tr-TR" sz="1600" b="1" dirty="0" err="1">
                <a:solidFill>
                  <a:schemeClr val="tx1"/>
                </a:solidFill>
              </a:rPr>
              <a:t>sensör</a:t>
            </a:r>
            <a:r>
              <a:rPr lang="tr-TR" sz="1600" b="1" dirty="0">
                <a:solidFill>
                  <a:schemeClr val="tx1"/>
                </a:solidFill>
              </a:rPr>
              <a:t> çeşitli uzaklık okuma, radar ve robot uygulamalarında kullanılabilir. </a:t>
            </a:r>
          </a:p>
        </p:txBody>
      </p:sp>
      <p:sp>
        <p:nvSpPr>
          <p:cNvPr id="10" name="Dikdörtgen 9"/>
          <p:cNvSpPr/>
          <p:nvPr/>
        </p:nvSpPr>
        <p:spPr>
          <a:xfrm>
            <a:off x="5964382" y="2649681"/>
            <a:ext cx="3990110" cy="3508653"/>
          </a:xfrm>
          <a:prstGeom prst="rect">
            <a:avLst/>
          </a:prstGeom>
        </p:spPr>
        <p:txBody>
          <a:bodyPr wrap="square">
            <a:spAutoFit/>
          </a:bodyPr>
          <a:lstStyle/>
          <a:p>
            <a:r>
              <a:rPr lang="tr-TR" sz="1600" b="1" dirty="0" smtClean="0">
                <a:solidFill>
                  <a:schemeClr val="accent2"/>
                </a:solidFill>
              </a:rPr>
              <a:t>Teknik </a:t>
            </a:r>
            <a:r>
              <a:rPr lang="tr-TR" sz="1600" b="1" dirty="0">
                <a:solidFill>
                  <a:schemeClr val="accent2"/>
                </a:solidFill>
              </a:rPr>
              <a:t>Özellikler:</a:t>
            </a:r>
          </a:p>
          <a:p>
            <a:r>
              <a:rPr lang="tr-TR" sz="1600" b="1" dirty="0"/>
              <a:t>Çalışma Voltajı: 12V</a:t>
            </a:r>
          </a:p>
          <a:p>
            <a:r>
              <a:rPr lang="tr-TR" sz="1600" b="1" dirty="0"/>
              <a:t>Hız: 1030 </a:t>
            </a:r>
            <a:r>
              <a:rPr lang="tr-TR" sz="1600" b="1" dirty="0" err="1"/>
              <a:t>Rpm</a:t>
            </a:r>
            <a:endParaRPr lang="tr-TR" sz="1600" b="1" dirty="0"/>
          </a:p>
          <a:p>
            <a:r>
              <a:rPr lang="tr-TR" sz="1600" b="1" dirty="0"/>
              <a:t>Boşta Çektiği Akım: 300mA</a:t>
            </a:r>
          </a:p>
          <a:p>
            <a:r>
              <a:rPr lang="tr-TR" sz="1600" b="1" dirty="0"/>
              <a:t>Zorlanma Akımı: </a:t>
            </a:r>
            <a:r>
              <a:rPr lang="tr-TR" sz="1600" b="1" dirty="0" smtClean="0"/>
              <a:t>5.6A</a:t>
            </a:r>
            <a:endParaRPr lang="tr-TR" sz="1600" b="1" dirty="0"/>
          </a:p>
          <a:p>
            <a:r>
              <a:rPr lang="tr-TR" sz="1600" b="1" dirty="0"/>
              <a:t>Mil: 4mm D Şaft Ortadan Çıkışlı</a:t>
            </a:r>
          </a:p>
          <a:p>
            <a:r>
              <a:rPr lang="tr-TR" sz="1600" b="1" dirty="0"/>
              <a:t>Mil Uzunluğu: 12.5mm</a:t>
            </a:r>
          </a:p>
          <a:p>
            <a:r>
              <a:rPr lang="tr-TR" sz="1600" b="1" dirty="0"/>
              <a:t>Zorlanma </a:t>
            </a:r>
            <a:r>
              <a:rPr lang="tr-TR" sz="1600" b="1" dirty="0" err="1"/>
              <a:t>Torku</a:t>
            </a:r>
            <a:r>
              <a:rPr lang="tr-TR" sz="1600" b="1" dirty="0"/>
              <a:t>: 3.2 kg- </a:t>
            </a:r>
            <a:r>
              <a:rPr lang="tr-TR" sz="1600" b="1" dirty="0" smtClean="0"/>
              <a:t>cm</a:t>
            </a:r>
          </a:p>
          <a:p>
            <a:endParaRPr lang="tr-TR" sz="1600" b="1" dirty="0" smtClean="0"/>
          </a:p>
          <a:p>
            <a:r>
              <a:rPr lang="tr-TR" sz="1600" b="1" dirty="0" smtClean="0"/>
              <a:t>DC </a:t>
            </a:r>
            <a:r>
              <a:rPr lang="tr-TR" sz="1600" b="1" dirty="0"/>
              <a:t>12V’ta 1030 </a:t>
            </a:r>
            <a:r>
              <a:rPr lang="tr-TR" sz="1600" b="1" dirty="0" err="1"/>
              <a:t>Rpm</a:t>
            </a:r>
            <a:r>
              <a:rPr lang="tr-TR" sz="1600" b="1" dirty="0"/>
              <a:t> hıza sahip yüksek güçlü </a:t>
            </a:r>
            <a:r>
              <a:rPr lang="tr-TR" sz="1600" b="1" dirty="0" err="1"/>
              <a:t>redüktörlü</a:t>
            </a:r>
            <a:r>
              <a:rPr lang="tr-TR" sz="1600" b="1" dirty="0"/>
              <a:t> motordur. Engelden kaçan, çizgi izleyen gibi çeşitli robot </a:t>
            </a:r>
            <a:r>
              <a:rPr lang="tr-TR" sz="1600" b="1" dirty="0" smtClean="0"/>
              <a:t>projelerde kullanılabilir.</a:t>
            </a:r>
            <a:endParaRPr lang="tr-TR" sz="1600" b="1" dirty="0"/>
          </a:p>
          <a:p>
            <a:endParaRPr lang="tr-TR" sz="1400" b="1" dirty="0"/>
          </a:p>
        </p:txBody>
      </p:sp>
      <p:pic>
        <p:nvPicPr>
          <p:cNvPr id="11" name="Resi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382" y="316922"/>
            <a:ext cx="2286000" cy="2286000"/>
          </a:xfrm>
          <a:prstGeom prst="rect">
            <a:avLst/>
          </a:prstGeom>
        </p:spPr>
      </p:pic>
    </p:spTree>
    <p:extLst>
      <p:ext uri="{BB962C8B-B14F-4D97-AF65-F5344CB8AC3E}">
        <p14:creationId xmlns:p14="http://schemas.microsoft.com/office/powerpoint/2010/main" val="314996663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751261" y="686456"/>
            <a:ext cx="8911687" cy="726707"/>
          </a:xfrm>
        </p:spPr>
        <p:txBody>
          <a:bodyPr>
            <a:normAutofit/>
          </a:bodyPr>
          <a:lstStyle/>
          <a:p>
            <a:r>
              <a:rPr lang="tr-TR" sz="3200" b="1" dirty="0" err="1" smtClean="0">
                <a:solidFill>
                  <a:schemeClr val="accent2"/>
                </a:solidFill>
              </a:rPr>
              <a:t>Raspberry</a:t>
            </a:r>
            <a:r>
              <a:rPr lang="tr-TR" sz="3200" b="1" dirty="0" smtClean="0">
                <a:solidFill>
                  <a:schemeClr val="accent2"/>
                </a:solidFill>
              </a:rPr>
              <a:t> pi 2 ile </a:t>
            </a:r>
            <a:r>
              <a:rPr lang="tr-TR" sz="3200" b="1" dirty="0" err="1" smtClean="0">
                <a:solidFill>
                  <a:schemeClr val="accent2"/>
                </a:solidFill>
              </a:rPr>
              <a:t>led</a:t>
            </a:r>
            <a:r>
              <a:rPr lang="tr-TR" sz="3200" b="1" dirty="0" smtClean="0">
                <a:solidFill>
                  <a:schemeClr val="accent2"/>
                </a:solidFill>
              </a:rPr>
              <a:t> yakma uygulaması</a:t>
            </a:r>
            <a:endParaRPr lang="tr-TR" sz="3200" b="1" dirty="0">
              <a:solidFill>
                <a:schemeClr val="accent2"/>
              </a:solidFill>
            </a:endParaRPr>
          </a:p>
        </p:txBody>
      </p:sp>
      <p:pic>
        <p:nvPicPr>
          <p:cNvPr id="8" name="İçerik Yer Tutucusu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1261" y="1558671"/>
            <a:ext cx="8265575" cy="5122684"/>
          </a:xfrm>
        </p:spPr>
      </p:pic>
    </p:spTree>
    <p:extLst>
      <p:ext uri="{BB962C8B-B14F-4D97-AF65-F5344CB8AC3E}">
        <p14:creationId xmlns:p14="http://schemas.microsoft.com/office/powerpoint/2010/main" val="239639988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31373" y="655282"/>
            <a:ext cx="9821285" cy="695536"/>
          </a:xfrm>
        </p:spPr>
        <p:txBody>
          <a:bodyPr>
            <a:normAutofit fontScale="90000"/>
          </a:bodyPr>
          <a:lstStyle/>
          <a:p>
            <a:r>
              <a:rPr lang="tr-TR" sz="3200" b="1" dirty="0" err="1" smtClean="0">
                <a:solidFill>
                  <a:schemeClr val="accent2"/>
                </a:solidFill>
              </a:rPr>
              <a:t>Raspberry</a:t>
            </a:r>
            <a:r>
              <a:rPr lang="tr-TR" sz="3200" b="1" dirty="0" smtClean="0">
                <a:solidFill>
                  <a:schemeClr val="accent2"/>
                </a:solidFill>
              </a:rPr>
              <a:t> pi 2 ile </a:t>
            </a:r>
            <a:r>
              <a:rPr lang="tr-TR" sz="3200" b="1" dirty="0" err="1" smtClean="0">
                <a:solidFill>
                  <a:schemeClr val="accent2"/>
                </a:solidFill>
              </a:rPr>
              <a:t>led</a:t>
            </a:r>
            <a:r>
              <a:rPr lang="tr-TR" sz="3200" b="1" dirty="0" smtClean="0">
                <a:solidFill>
                  <a:schemeClr val="accent2"/>
                </a:solidFill>
              </a:rPr>
              <a:t> yakma uygulaması (kodlar)</a:t>
            </a:r>
            <a:endParaRPr lang="tr-TR" sz="3200" b="1" dirty="0">
              <a:solidFill>
                <a:schemeClr val="accent2"/>
              </a:solidFill>
            </a:endParaRP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373" y="1437408"/>
            <a:ext cx="9637145" cy="4984173"/>
          </a:xfrm>
        </p:spPr>
      </p:pic>
    </p:spTree>
    <p:extLst>
      <p:ext uri="{BB962C8B-B14F-4D97-AF65-F5344CB8AC3E}">
        <p14:creationId xmlns:p14="http://schemas.microsoft.com/office/powerpoint/2010/main" val="3968494925"/>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uman">
  <a:themeElements>
    <a:clrScheme name="Duma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Duma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uma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2071</TotalTime>
  <Words>646</Words>
  <Application>Microsoft Office PowerPoint</Application>
  <PresentationFormat>Geniş ekran</PresentationFormat>
  <Paragraphs>71</Paragraphs>
  <Slides>20</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20</vt:i4>
      </vt:variant>
    </vt:vector>
  </HeadingPairs>
  <TitlesOfParts>
    <vt:vector size="25" baseType="lpstr">
      <vt:lpstr>Arial</vt:lpstr>
      <vt:lpstr>Century Gothic</vt:lpstr>
      <vt:lpstr>Open Sans</vt:lpstr>
      <vt:lpstr>Wingdings 3</vt:lpstr>
      <vt:lpstr>Duman</vt:lpstr>
      <vt:lpstr>FIRAT ÜNİVERSİTESİ BİLGİSAYAR MÜHENDİSLİĞİ MESLEKİ UYGULAMA-1 SUNUM</vt:lpstr>
      <vt:lpstr>PowerPoint Sunusu</vt:lpstr>
      <vt:lpstr>RASPBERRY Pİ NEDİR?</vt:lpstr>
      <vt:lpstr>RASPBERRY Pİ 2</vt:lpstr>
      <vt:lpstr>RASPBERRY Pİ 2</vt:lpstr>
      <vt:lpstr>Kullandığım bazı raspberry pi parçaları</vt:lpstr>
      <vt:lpstr>PowerPoint Sunusu</vt:lpstr>
      <vt:lpstr>Raspberry pi 2 ile led yakma uygulaması</vt:lpstr>
      <vt:lpstr>Raspberry pi 2 ile led yakma uygulaması (kodlar)</vt:lpstr>
      <vt:lpstr>İstenilen sayıda ve aralıkta led yakma uygulaması(kodlar)</vt:lpstr>
      <vt:lpstr>PowerPoint Sunusu</vt:lpstr>
      <vt:lpstr>Ultrasonik sensör ile görüş alanındaki cisme olan uzaklık bulma uygulaması</vt:lpstr>
      <vt:lpstr>Ultrasonik sensör ile görüş alanındaki cisme olan uzaklık bulma uygulaması(kodlar)</vt:lpstr>
      <vt:lpstr>Basit bir motor çalıştırma programı(DC Motor)</vt:lpstr>
      <vt:lpstr>Basit bir motor çalıştırma programı(DC Motor) (kodlar)</vt:lpstr>
      <vt:lpstr>Önündeki sensöre göre hareket eden araç</vt:lpstr>
      <vt:lpstr>Önündeki sensöre göre hareket eden araç(kodlar)</vt:lpstr>
      <vt:lpstr>Önündeki sensöre göre hareket eden araç(kodlar)</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FIRAT ÜNİVERSİTESİ BİLGİSAYAR MÜHENDİSLİĞİ MESLEKİ UYGULAMA-1 STAJ SUNUMU</dc:title>
  <dc:creator>Yakup Baycuman</dc:creator>
  <cp:lastModifiedBy>Yakup Baycuman</cp:lastModifiedBy>
  <cp:revision>44</cp:revision>
  <dcterms:created xsi:type="dcterms:W3CDTF">2017-11-26T18:50:16Z</dcterms:created>
  <dcterms:modified xsi:type="dcterms:W3CDTF">2017-12-13T21:33:29Z</dcterms:modified>
</cp:coreProperties>
</file>